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93" r:id="rId5"/>
    <p:sldId id="274" r:id="rId6"/>
    <p:sldId id="291" r:id="rId7"/>
    <p:sldId id="284" r:id="rId8"/>
    <p:sldId id="282" r:id="rId9"/>
    <p:sldId id="285" r:id="rId10"/>
    <p:sldId id="286" r:id="rId11"/>
    <p:sldId id="287" r:id="rId12"/>
    <p:sldId id="258" r:id="rId13"/>
    <p:sldId id="294" r:id="rId14"/>
    <p:sldId id="266" r:id="rId15"/>
    <p:sldId id="301" r:id="rId16"/>
    <p:sldId id="271" r:id="rId17"/>
    <p:sldId id="264" r:id="rId18"/>
    <p:sldId id="267" r:id="rId19"/>
    <p:sldId id="269" r:id="rId20"/>
    <p:sldId id="275" r:id="rId21"/>
    <p:sldId id="288" r:id="rId22"/>
    <p:sldId id="280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836"/>
    <a:srgbClr val="1B7A61"/>
    <a:srgbClr val="197D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17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svg"/><Relationship Id="rId1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svg"/><Relationship Id="rId1" Type="http://schemas.openxmlformats.org/officeDocument/2006/relationships/image" Target="../media/image12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6_2">
  <dgm:title val=""/>
  <dgm:desc val=""/>
  <dgm:catLst>
    <dgm:cat type="accent6" pri="16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B885E8C-F680-4AB0-BE79-0E04A7C5608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B5746CBB-FF88-47B5-A51D-76A51D28EE5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 mindset that allows us to stand in awe of our students </a:t>
          </a:r>
          <a:r>
            <a:rPr lang="en-US" b="1" i="1" dirty="0"/>
            <a:t>(or clients/customers/employees)</a:t>
          </a:r>
          <a:r>
            <a:rPr lang="en-US" b="1" dirty="0"/>
            <a:t> who face the impacts of poverty daily and choose college anyway</a:t>
          </a:r>
          <a:endParaRPr lang="en-US" dirty="0"/>
        </a:p>
      </dgm:t>
    </dgm:pt>
    <dgm:pt modelId="{C74BFDE0-543B-47C0-A48D-D6845F6A6833}" type="parTrans" cxnId="{B20B0258-3D6D-4B05-AEB5-21A7EF39CC9D}">
      <dgm:prSet/>
      <dgm:spPr/>
      <dgm:t>
        <a:bodyPr/>
        <a:lstStyle/>
        <a:p>
          <a:endParaRPr lang="en-US"/>
        </a:p>
      </dgm:t>
    </dgm:pt>
    <dgm:pt modelId="{237B626F-78CA-45BC-BCB1-964FB3497843}" type="sibTrans" cxnId="{B20B0258-3D6D-4B05-AEB5-21A7EF39CC9D}">
      <dgm:prSet/>
      <dgm:spPr/>
      <dgm:t>
        <a:bodyPr/>
        <a:lstStyle/>
        <a:p>
          <a:endParaRPr lang="en-US"/>
        </a:p>
      </dgm:t>
    </dgm:pt>
    <dgm:pt modelId="{C456758C-4AC7-4376-9BBE-54C77C102C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 form of first choice service acknowledging the audacious courage it takes to pursue education </a:t>
          </a:r>
          <a:r>
            <a:rPr lang="en-US" b="1" i="1" dirty="0"/>
            <a:t>(or employment)</a:t>
          </a:r>
          <a:r>
            <a:rPr lang="en-US" b="1" dirty="0"/>
            <a:t> when even your basic needs are tenuous</a:t>
          </a:r>
          <a:endParaRPr lang="en-US" dirty="0"/>
        </a:p>
      </dgm:t>
    </dgm:pt>
    <dgm:pt modelId="{315F8757-FD8F-4003-9833-6E9F7F2E9D65}" type="parTrans" cxnId="{87F8A9F6-856F-4E9C-9EEF-2E0705692D0F}">
      <dgm:prSet/>
      <dgm:spPr/>
      <dgm:t>
        <a:bodyPr/>
        <a:lstStyle/>
        <a:p>
          <a:endParaRPr lang="en-US"/>
        </a:p>
      </dgm:t>
    </dgm:pt>
    <dgm:pt modelId="{F1DFF455-9245-4B9C-8F07-A36448C2648A}" type="sibTrans" cxnId="{87F8A9F6-856F-4E9C-9EEF-2E0705692D0F}">
      <dgm:prSet/>
      <dgm:spPr/>
      <dgm:t>
        <a:bodyPr/>
        <a:lstStyle/>
        <a:p>
          <a:endParaRPr lang="en-US"/>
        </a:p>
      </dgm:t>
    </dgm:pt>
    <dgm:pt modelId="{ACB5C70E-0581-4068-A3F5-C54CE509C68D}" type="pres">
      <dgm:prSet presAssocID="{6B885E8C-F680-4AB0-BE79-0E04A7C56080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DD8036-8CEB-48C4-859E-A9F4B9C82B82}" type="pres">
      <dgm:prSet presAssocID="{B5746CBB-FF88-47B5-A51D-76A51D28EE5C}" presName="compNode" presStyleCnt="0"/>
      <dgm:spPr/>
    </dgm:pt>
    <dgm:pt modelId="{E3ABB551-44FE-46E8-A373-63E1992D3F2A}" type="pres">
      <dgm:prSet presAssocID="{B5746CBB-FF88-47B5-A51D-76A51D28EE5C}" presName="bgRect" presStyleLbl="bgShp" presStyleIdx="0" presStyleCnt="2"/>
      <dgm:spPr/>
    </dgm:pt>
    <dgm:pt modelId="{BCF17D82-347F-44E8-B717-AAA596DAE9F2}" type="pres">
      <dgm:prSet presAssocID="{B5746CBB-FF88-47B5-A51D-76A51D28EE5C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E532E5C5-7923-46AB-9272-17FE312AC5E1}" type="pres">
      <dgm:prSet presAssocID="{B5746CBB-FF88-47B5-A51D-76A51D28EE5C}" presName="spaceRect" presStyleCnt="0"/>
      <dgm:spPr/>
    </dgm:pt>
    <dgm:pt modelId="{9FAB4984-7E76-4CED-914D-4832F4FDEAEE}" type="pres">
      <dgm:prSet presAssocID="{B5746CBB-FF88-47B5-A51D-76A51D28EE5C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2800CC9-1E2F-4E52-BA16-89895F7456C3}" type="pres">
      <dgm:prSet presAssocID="{237B626F-78CA-45BC-BCB1-964FB3497843}" presName="sibTrans" presStyleCnt="0"/>
      <dgm:spPr/>
    </dgm:pt>
    <dgm:pt modelId="{F97C07ED-9DDE-4E06-8987-834D2A2813A1}" type="pres">
      <dgm:prSet presAssocID="{C456758C-4AC7-4376-9BBE-54C77C102C51}" presName="compNode" presStyleCnt="0"/>
      <dgm:spPr/>
    </dgm:pt>
    <dgm:pt modelId="{DCB866DD-D326-4190-BFC2-C962EE9F5597}" type="pres">
      <dgm:prSet presAssocID="{C456758C-4AC7-4376-9BBE-54C77C102C51}" presName="bgRect" presStyleLbl="bgShp" presStyleIdx="1" presStyleCnt="2"/>
      <dgm:spPr/>
    </dgm:pt>
    <dgm:pt modelId="{D772FEC7-CA7D-42F8-A767-1B3211F4C10C}" type="pres">
      <dgm:prSet presAssocID="{C456758C-4AC7-4376-9BBE-54C77C102C51}" presName="iconRect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 Bulb and Gear"/>
        </a:ext>
      </dgm:extLst>
    </dgm:pt>
    <dgm:pt modelId="{E03DBF79-E427-4585-BBD9-F7066C98157E}" type="pres">
      <dgm:prSet presAssocID="{C456758C-4AC7-4376-9BBE-54C77C102C51}" presName="spaceRect" presStyleCnt="0"/>
      <dgm:spPr/>
    </dgm:pt>
    <dgm:pt modelId="{4D20F0DB-7C12-490D-8BB7-577BC5C8C057}" type="pres">
      <dgm:prSet presAssocID="{C456758C-4AC7-4376-9BBE-54C77C102C51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53AB521-9DFA-4C2E-90D3-0E3E3D75A064}" type="presOf" srcId="{6B885E8C-F680-4AB0-BE79-0E04A7C56080}" destId="{ACB5C70E-0581-4068-A3F5-C54CE509C68D}" srcOrd="0" destOrd="0" presId="urn:microsoft.com/office/officeart/2018/2/layout/IconVerticalSolidList"/>
    <dgm:cxn modelId="{C6F99A93-55B3-4A81-9184-48399A71B7C8}" type="presOf" srcId="{C456758C-4AC7-4376-9BBE-54C77C102C51}" destId="{4D20F0DB-7C12-490D-8BB7-577BC5C8C057}" srcOrd="0" destOrd="0" presId="urn:microsoft.com/office/officeart/2018/2/layout/IconVerticalSolidList"/>
    <dgm:cxn modelId="{268ECAA6-6355-4323-A9E0-5CEEC178887C}" type="presOf" srcId="{B5746CBB-FF88-47B5-A51D-76A51D28EE5C}" destId="{9FAB4984-7E76-4CED-914D-4832F4FDEAEE}" srcOrd="0" destOrd="0" presId="urn:microsoft.com/office/officeart/2018/2/layout/IconVerticalSolidList"/>
    <dgm:cxn modelId="{87F8A9F6-856F-4E9C-9EEF-2E0705692D0F}" srcId="{6B885E8C-F680-4AB0-BE79-0E04A7C56080}" destId="{C456758C-4AC7-4376-9BBE-54C77C102C51}" srcOrd="1" destOrd="0" parTransId="{315F8757-FD8F-4003-9833-6E9F7F2E9D65}" sibTransId="{F1DFF455-9245-4B9C-8F07-A36448C2648A}"/>
    <dgm:cxn modelId="{B20B0258-3D6D-4B05-AEB5-21A7EF39CC9D}" srcId="{6B885E8C-F680-4AB0-BE79-0E04A7C56080}" destId="{B5746CBB-FF88-47B5-A51D-76A51D28EE5C}" srcOrd="0" destOrd="0" parTransId="{C74BFDE0-543B-47C0-A48D-D6845F6A6833}" sibTransId="{237B626F-78CA-45BC-BCB1-964FB3497843}"/>
    <dgm:cxn modelId="{B9811626-92D3-4F48-A85E-315C8E425511}" type="presParOf" srcId="{ACB5C70E-0581-4068-A3F5-C54CE509C68D}" destId="{ADDD8036-8CEB-48C4-859E-A9F4B9C82B82}" srcOrd="0" destOrd="0" presId="urn:microsoft.com/office/officeart/2018/2/layout/IconVerticalSolidList"/>
    <dgm:cxn modelId="{2BB19C5C-5462-4847-9AF9-946C432FC397}" type="presParOf" srcId="{ADDD8036-8CEB-48C4-859E-A9F4B9C82B82}" destId="{E3ABB551-44FE-46E8-A373-63E1992D3F2A}" srcOrd="0" destOrd="0" presId="urn:microsoft.com/office/officeart/2018/2/layout/IconVerticalSolidList"/>
    <dgm:cxn modelId="{F2CADB1A-22AA-4200-BA01-06445CDFB1AB}" type="presParOf" srcId="{ADDD8036-8CEB-48C4-859E-A9F4B9C82B82}" destId="{BCF17D82-347F-44E8-B717-AAA596DAE9F2}" srcOrd="1" destOrd="0" presId="urn:microsoft.com/office/officeart/2018/2/layout/IconVerticalSolidList"/>
    <dgm:cxn modelId="{7F2FE733-88AC-4E67-838D-F90E84AC78DB}" type="presParOf" srcId="{ADDD8036-8CEB-48C4-859E-A9F4B9C82B82}" destId="{E532E5C5-7923-46AB-9272-17FE312AC5E1}" srcOrd="2" destOrd="0" presId="urn:microsoft.com/office/officeart/2018/2/layout/IconVerticalSolidList"/>
    <dgm:cxn modelId="{31F32FEF-BCBB-46A3-80A9-83D020C73417}" type="presParOf" srcId="{ADDD8036-8CEB-48C4-859E-A9F4B9C82B82}" destId="{9FAB4984-7E76-4CED-914D-4832F4FDEAEE}" srcOrd="3" destOrd="0" presId="urn:microsoft.com/office/officeart/2018/2/layout/IconVerticalSolidList"/>
    <dgm:cxn modelId="{51371919-621C-48CF-9C8A-123D1B9C9DA8}" type="presParOf" srcId="{ACB5C70E-0581-4068-A3F5-C54CE509C68D}" destId="{B2800CC9-1E2F-4E52-BA16-89895F7456C3}" srcOrd="1" destOrd="0" presId="urn:microsoft.com/office/officeart/2018/2/layout/IconVerticalSolidList"/>
    <dgm:cxn modelId="{1CE933A8-FD82-45B5-A72F-E59D348A1FE5}" type="presParOf" srcId="{ACB5C70E-0581-4068-A3F5-C54CE509C68D}" destId="{F97C07ED-9DDE-4E06-8987-834D2A2813A1}" srcOrd="2" destOrd="0" presId="urn:microsoft.com/office/officeart/2018/2/layout/IconVerticalSolidList"/>
    <dgm:cxn modelId="{A90FEDD7-8D69-41B6-80C0-87F26E0443EB}" type="presParOf" srcId="{F97C07ED-9DDE-4E06-8987-834D2A2813A1}" destId="{DCB866DD-D326-4190-BFC2-C962EE9F5597}" srcOrd="0" destOrd="0" presId="urn:microsoft.com/office/officeart/2018/2/layout/IconVerticalSolidList"/>
    <dgm:cxn modelId="{CB22878B-168B-4C9D-86E4-EEBFFA1D7D14}" type="presParOf" srcId="{F97C07ED-9DDE-4E06-8987-834D2A2813A1}" destId="{D772FEC7-CA7D-42F8-A767-1B3211F4C10C}" srcOrd="1" destOrd="0" presId="urn:microsoft.com/office/officeart/2018/2/layout/IconVerticalSolidList"/>
    <dgm:cxn modelId="{F9229342-CD43-446C-A565-6F38510DE825}" type="presParOf" srcId="{F97C07ED-9DDE-4E06-8987-834D2A2813A1}" destId="{E03DBF79-E427-4585-BBD9-F7066C98157E}" srcOrd="2" destOrd="0" presId="urn:microsoft.com/office/officeart/2018/2/layout/IconVerticalSolidList"/>
    <dgm:cxn modelId="{75FA1C08-377E-4963-B18B-95E9498B129E}" type="presParOf" srcId="{F97C07ED-9DDE-4E06-8987-834D2A2813A1}" destId="{4D20F0DB-7C12-490D-8BB7-577BC5C8C05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481D9F-9760-4670-8729-74CF752A57A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6_2" csCatId="accent6" phldr="1"/>
      <dgm:spPr/>
      <dgm:t>
        <a:bodyPr/>
        <a:lstStyle/>
        <a:p>
          <a:endParaRPr lang="en-US"/>
        </a:p>
      </dgm:t>
    </dgm:pt>
    <dgm:pt modelId="{D6BFBC45-97B7-488D-AD00-7A9502406A2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 commitment to reducing barriers for students </a:t>
          </a:r>
          <a:r>
            <a:rPr lang="en-US" b="1" i="1" dirty="0"/>
            <a:t>(or clients/customers/employees)</a:t>
          </a:r>
          <a:r>
            <a:rPr lang="en-US" b="1" dirty="0"/>
            <a:t>, so they may use their education </a:t>
          </a:r>
          <a:r>
            <a:rPr lang="en-US" b="1" i="1" dirty="0"/>
            <a:t>(or other opportunity_</a:t>
          </a:r>
          <a:r>
            <a:rPr lang="en-US" b="1" dirty="0"/>
            <a:t> to change their economic reality</a:t>
          </a:r>
          <a:endParaRPr lang="en-US" dirty="0"/>
        </a:p>
      </dgm:t>
    </dgm:pt>
    <dgm:pt modelId="{493E9598-1B0E-4407-87CA-EE933C0F4F8D}" type="parTrans" cxnId="{FEE337EB-C899-451C-B581-38EADC3EBEDD}">
      <dgm:prSet/>
      <dgm:spPr/>
      <dgm:t>
        <a:bodyPr/>
        <a:lstStyle/>
        <a:p>
          <a:endParaRPr lang="en-US"/>
        </a:p>
      </dgm:t>
    </dgm:pt>
    <dgm:pt modelId="{21A23888-6073-4004-A82A-B674A373FD21}" type="sibTrans" cxnId="{FEE337EB-C899-451C-B581-38EADC3EBEDD}">
      <dgm:prSet/>
      <dgm:spPr/>
      <dgm:t>
        <a:bodyPr/>
        <a:lstStyle/>
        <a:p>
          <a:endParaRPr lang="en-US"/>
        </a:p>
      </dgm:t>
    </dgm:pt>
    <dgm:pt modelId="{6297A398-0DC5-4914-A3F5-9B35369E9B1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/>
            <a:t>An intentional choice to love the students </a:t>
          </a:r>
          <a:r>
            <a:rPr lang="en-US" b="1" i="1"/>
            <a:t>(or clients/customers/employees)</a:t>
          </a:r>
          <a:r>
            <a:rPr lang="en-US" b="1"/>
            <a:t> you have</a:t>
          </a:r>
          <a:endParaRPr lang="en-US"/>
        </a:p>
      </dgm:t>
    </dgm:pt>
    <dgm:pt modelId="{25A90208-24A7-4EA2-BA3C-4FF13E1C8165}" type="parTrans" cxnId="{AC95DF14-6036-4DCC-BDC0-F9D6CF7EEDE4}">
      <dgm:prSet/>
      <dgm:spPr/>
      <dgm:t>
        <a:bodyPr/>
        <a:lstStyle/>
        <a:p>
          <a:endParaRPr lang="en-US"/>
        </a:p>
      </dgm:t>
    </dgm:pt>
    <dgm:pt modelId="{5CB727D6-A927-4D41-AF6D-B6AFEDF65019}" type="sibTrans" cxnId="{AC95DF14-6036-4DCC-BDC0-F9D6CF7EEDE4}">
      <dgm:prSet/>
      <dgm:spPr/>
      <dgm:t>
        <a:bodyPr/>
        <a:lstStyle/>
        <a:p>
          <a:endParaRPr lang="en-US"/>
        </a:p>
      </dgm:t>
    </dgm:pt>
    <dgm:pt modelId="{2C089152-3274-43AF-8D40-F10D3551C22D}" type="pres">
      <dgm:prSet presAssocID="{F8481D9F-9760-4670-8729-74CF752A57AC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4AB32E-0883-44AE-B381-DA31AE600BD5}" type="pres">
      <dgm:prSet presAssocID="{D6BFBC45-97B7-488D-AD00-7A9502406A21}" presName="compNode" presStyleCnt="0"/>
      <dgm:spPr/>
    </dgm:pt>
    <dgm:pt modelId="{ECC72FF1-A081-4FEF-9938-140BE44FED62}" type="pres">
      <dgm:prSet presAssocID="{D6BFBC45-97B7-488D-AD00-7A9502406A21}" presName="bgRect" presStyleLbl="bgShp" presStyleIdx="0" presStyleCnt="2"/>
      <dgm:spPr/>
    </dgm:pt>
    <dgm:pt modelId="{DD31975B-ABE2-444E-AF60-02B13C9DDD92}" type="pres">
      <dgm:prSet presAssocID="{D6BFBC45-97B7-488D-AD00-7A9502406A21}" presName="iconRect" presStyleLbl="node1" presStyleIdx="0" presStyleCnt="2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4FECFF0D-F0BB-4BBA-B066-64B9B9713310}" type="pres">
      <dgm:prSet presAssocID="{D6BFBC45-97B7-488D-AD00-7A9502406A21}" presName="spaceRect" presStyleCnt="0"/>
      <dgm:spPr/>
    </dgm:pt>
    <dgm:pt modelId="{1B9DB86F-6D8B-42E9-945A-6CFE9DE816C0}" type="pres">
      <dgm:prSet presAssocID="{D6BFBC45-97B7-488D-AD00-7A9502406A21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F37FC0E-CBF4-46A2-8802-89EB41ABAA93}" type="pres">
      <dgm:prSet presAssocID="{21A23888-6073-4004-A82A-B674A373FD21}" presName="sibTrans" presStyleCnt="0"/>
      <dgm:spPr/>
    </dgm:pt>
    <dgm:pt modelId="{16CCEA54-43F4-4E0C-B630-4C845860026F}" type="pres">
      <dgm:prSet presAssocID="{6297A398-0DC5-4914-A3F5-9B35369E9B1C}" presName="compNode" presStyleCnt="0"/>
      <dgm:spPr/>
    </dgm:pt>
    <dgm:pt modelId="{453747EA-B23E-4316-A96B-36731CD1362A}" type="pres">
      <dgm:prSet presAssocID="{6297A398-0DC5-4914-A3F5-9B35369E9B1C}" presName="bgRect" presStyleLbl="bgShp" presStyleIdx="1" presStyleCnt="2"/>
      <dgm:spPr/>
    </dgm:pt>
    <dgm:pt modelId="{64431BAC-1CF3-4BF2-9D5B-C3A7F15F510D}" type="pres">
      <dgm:prSet presAssocID="{6297A398-0DC5-4914-A3F5-9B35369E9B1C}" presName="iconRect" presStyleLbl="node1" presStyleIdx="1" presStyleCnt="2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rt Lock"/>
        </a:ext>
      </dgm:extLst>
    </dgm:pt>
    <dgm:pt modelId="{CC01FE9D-8FA6-4F12-BFD5-8A0DA6958AC0}" type="pres">
      <dgm:prSet presAssocID="{6297A398-0DC5-4914-A3F5-9B35369E9B1C}" presName="spaceRect" presStyleCnt="0"/>
      <dgm:spPr/>
    </dgm:pt>
    <dgm:pt modelId="{23900C4E-43E7-43AC-A8D4-5DF427287AE2}" type="pres">
      <dgm:prSet presAssocID="{6297A398-0DC5-4914-A3F5-9B35369E9B1C}" presName="parTx" presStyleLbl="revTx" presStyleIdx="1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2CF1075-8757-4321-82CB-BADFBAF4CE8A}" type="presOf" srcId="{D6BFBC45-97B7-488D-AD00-7A9502406A21}" destId="{1B9DB86F-6D8B-42E9-945A-6CFE9DE816C0}" srcOrd="0" destOrd="0" presId="urn:microsoft.com/office/officeart/2018/2/layout/IconVerticalSolidList"/>
    <dgm:cxn modelId="{AC95DF14-6036-4DCC-BDC0-F9D6CF7EEDE4}" srcId="{F8481D9F-9760-4670-8729-74CF752A57AC}" destId="{6297A398-0DC5-4914-A3F5-9B35369E9B1C}" srcOrd="1" destOrd="0" parTransId="{25A90208-24A7-4EA2-BA3C-4FF13E1C8165}" sibTransId="{5CB727D6-A927-4D41-AF6D-B6AFEDF65019}"/>
    <dgm:cxn modelId="{AD1A356F-CBE8-4484-B461-8269A0917C40}" type="presOf" srcId="{6297A398-0DC5-4914-A3F5-9B35369E9B1C}" destId="{23900C4E-43E7-43AC-A8D4-5DF427287AE2}" srcOrd="0" destOrd="0" presId="urn:microsoft.com/office/officeart/2018/2/layout/IconVerticalSolidList"/>
    <dgm:cxn modelId="{FEE337EB-C899-451C-B581-38EADC3EBEDD}" srcId="{F8481D9F-9760-4670-8729-74CF752A57AC}" destId="{D6BFBC45-97B7-488D-AD00-7A9502406A21}" srcOrd="0" destOrd="0" parTransId="{493E9598-1B0E-4407-87CA-EE933C0F4F8D}" sibTransId="{21A23888-6073-4004-A82A-B674A373FD21}"/>
    <dgm:cxn modelId="{8945413D-E62D-49E3-A06B-6D8D539E3D41}" type="presOf" srcId="{F8481D9F-9760-4670-8729-74CF752A57AC}" destId="{2C089152-3274-43AF-8D40-F10D3551C22D}" srcOrd="0" destOrd="0" presId="urn:microsoft.com/office/officeart/2018/2/layout/IconVerticalSolidList"/>
    <dgm:cxn modelId="{73CCFE24-DBE5-482F-88FE-0A954C5E1801}" type="presParOf" srcId="{2C089152-3274-43AF-8D40-F10D3551C22D}" destId="{644AB32E-0883-44AE-B381-DA31AE600BD5}" srcOrd="0" destOrd="0" presId="urn:microsoft.com/office/officeart/2018/2/layout/IconVerticalSolidList"/>
    <dgm:cxn modelId="{B7C0CAF8-F6C8-4ACA-877D-AD80195D1507}" type="presParOf" srcId="{644AB32E-0883-44AE-B381-DA31AE600BD5}" destId="{ECC72FF1-A081-4FEF-9938-140BE44FED62}" srcOrd="0" destOrd="0" presId="urn:microsoft.com/office/officeart/2018/2/layout/IconVerticalSolidList"/>
    <dgm:cxn modelId="{87D45D57-7CD0-424A-A70D-899E48DB453B}" type="presParOf" srcId="{644AB32E-0883-44AE-B381-DA31AE600BD5}" destId="{DD31975B-ABE2-444E-AF60-02B13C9DDD92}" srcOrd="1" destOrd="0" presId="urn:microsoft.com/office/officeart/2018/2/layout/IconVerticalSolidList"/>
    <dgm:cxn modelId="{E7507AF7-32F3-4405-8B10-6D3FC589F00D}" type="presParOf" srcId="{644AB32E-0883-44AE-B381-DA31AE600BD5}" destId="{4FECFF0D-F0BB-4BBA-B066-64B9B9713310}" srcOrd="2" destOrd="0" presId="urn:microsoft.com/office/officeart/2018/2/layout/IconVerticalSolidList"/>
    <dgm:cxn modelId="{78EB9284-9AEB-4C64-821C-F1503B8D0AEF}" type="presParOf" srcId="{644AB32E-0883-44AE-B381-DA31AE600BD5}" destId="{1B9DB86F-6D8B-42E9-945A-6CFE9DE816C0}" srcOrd="3" destOrd="0" presId="urn:microsoft.com/office/officeart/2018/2/layout/IconVerticalSolidList"/>
    <dgm:cxn modelId="{14FEC2FD-91DD-4DAF-9989-83180A578A2D}" type="presParOf" srcId="{2C089152-3274-43AF-8D40-F10D3551C22D}" destId="{AF37FC0E-CBF4-46A2-8802-89EB41ABAA93}" srcOrd="1" destOrd="0" presId="urn:microsoft.com/office/officeart/2018/2/layout/IconVerticalSolidList"/>
    <dgm:cxn modelId="{08648618-40DB-4002-96BF-7539B5A03A21}" type="presParOf" srcId="{2C089152-3274-43AF-8D40-F10D3551C22D}" destId="{16CCEA54-43F4-4E0C-B630-4C845860026F}" srcOrd="2" destOrd="0" presId="urn:microsoft.com/office/officeart/2018/2/layout/IconVerticalSolidList"/>
    <dgm:cxn modelId="{55881CFA-9A72-473A-B7F1-CA2733FD34B0}" type="presParOf" srcId="{16CCEA54-43F4-4E0C-B630-4C845860026F}" destId="{453747EA-B23E-4316-A96B-36731CD1362A}" srcOrd="0" destOrd="0" presId="urn:microsoft.com/office/officeart/2018/2/layout/IconVerticalSolidList"/>
    <dgm:cxn modelId="{3C29A43A-B83A-4C67-93C1-03EC659525A1}" type="presParOf" srcId="{16CCEA54-43F4-4E0C-B630-4C845860026F}" destId="{64431BAC-1CF3-4BF2-9D5B-C3A7F15F510D}" srcOrd="1" destOrd="0" presId="urn:microsoft.com/office/officeart/2018/2/layout/IconVerticalSolidList"/>
    <dgm:cxn modelId="{B305E508-48CE-4A27-8B14-F3DC2A6F7F4D}" type="presParOf" srcId="{16CCEA54-43F4-4E0C-B630-4C845860026F}" destId="{CC01FE9D-8FA6-4F12-BFD5-8A0DA6958AC0}" srcOrd="2" destOrd="0" presId="urn:microsoft.com/office/officeart/2018/2/layout/IconVerticalSolidList"/>
    <dgm:cxn modelId="{1B290E98-DDEE-4367-8114-39BAB866B5FA}" type="presParOf" srcId="{16CCEA54-43F4-4E0C-B630-4C845860026F}" destId="{23900C4E-43E7-43AC-A8D4-5DF427287AE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6929E8-C229-488E-B2E5-7CCA7C436BB4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2EB4483-A6F2-419A-A22E-2AD87809E679}">
      <dgm:prSet/>
      <dgm:spPr/>
      <dgm:t>
        <a:bodyPr/>
        <a:lstStyle/>
        <a:p>
          <a:r>
            <a:rPr lang="en-US" dirty="0"/>
            <a:t>1.</a:t>
          </a:r>
        </a:p>
      </dgm:t>
    </dgm:pt>
    <dgm:pt modelId="{9CEEE482-6D5C-4E51-B205-E65CCAB81369}" type="parTrans" cxnId="{B95E5334-65DE-4F02-BD96-077D31662A47}">
      <dgm:prSet/>
      <dgm:spPr/>
      <dgm:t>
        <a:bodyPr/>
        <a:lstStyle/>
        <a:p>
          <a:endParaRPr lang="en-US"/>
        </a:p>
      </dgm:t>
    </dgm:pt>
    <dgm:pt modelId="{AF00E7A8-EDAF-45A5-BF74-716FAD22A32B}" type="sibTrans" cxnId="{B95E5334-65DE-4F02-BD96-077D31662A47}">
      <dgm:prSet/>
      <dgm:spPr/>
      <dgm:t>
        <a:bodyPr/>
        <a:lstStyle/>
        <a:p>
          <a:endParaRPr lang="en-US"/>
        </a:p>
      </dgm:t>
    </dgm:pt>
    <dgm:pt modelId="{2C490910-E973-4F35-B1CF-28AB4EFBD8AD}">
      <dgm:prSet custT="1"/>
      <dgm:spPr/>
      <dgm:t>
        <a:bodyPr/>
        <a:lstStyle/>
        <a:p>
          <a:r>
            <a:rPr lang="en-US" sz="2000" dirty="0"/>
            <a:t>Default to action, default to helping</a:t>
          </a:r>
        </a:p>
      </dgm:t>
    </dgm:pt>
    <dgm:pt modelId="{B36C85C4-3E57-4D02-9083-50E971C1A035}" type="parTrans" cxnId="{671DEC82-E8DD-480B-A260-D7FAA57FA05C}">
      <dgm:prSet/>
      <dgm:spPr/>
      <dgm:t>
        <a:bodyPr/>
        <a:lstStyle/>
        <a:p>
          <a:endParaRPr lang="en-US"/>
        </a:p>
      </dgm:t>
    </dgm:pt>
    <dgm:pt modelId="{0FFB69A9-FA9B-4672-BBB9-0A3520ACD6B5}" type="sibTrans" cxnId="{671DEC82-E8DD-480B-A260-D7FAA57FA05C}">
      <dgm:prSet/>
      <dgm:spPr/>
      <dgm:t>
        <a:bodyPr/>
        <a:lstStyle/>
        <a:p>
          <a:endParaRPr lang="en-US"/>
        </a:p>
      </dgm:t>
    </dgm:pt>
    <dgm:pt modelId="{E244E486-3DB8-480D-80E3-DE7853A777EE}">
      <dgm:prSet custT="1"/>
      <dgm:spPr/>
      <dgm:t>
        <a:bodyPr/>
        <a:lstStyle/>
        <a:p>
          <a:r>
            <a:rPr lang="en-US" sz="1600" dirty="0"/>
            <a:t>“If you see something, do something”</a:t>
          </a:r>
        </a:p>
      </dgm:t>
    </dgm:pt>
    <dgm:pt modelId="{A8842120-AC5C-4F4A-94C9-E1983FA55544}" type="parTrans" cxnId="{B5BC3914-F082-4B46-B76A-F269493CE3A1}">
      <dgm:prSet/>
      <dgm:spPr/>
      <dgm:t>
        <a:bodyPr/>
        <a:lstStyle/>
        <a:p>
          <a:endParaRPr lang="en-US"/>
        </a:p>
      </dgm:t>
    </dgm:pt>
    <dgm:pt modelId="{7BA9AA0E-9404-4483-8F88-9D30AF5AC07E}" type="sibTrans" cxnId="{B5BC3914-F082-4B46-B76A-F269493CE3A1}">
      <dgm:prSet/>
      <dgm:spPr/>
      <dgm:t>
        <a:bodyPr/>
        <a:lstStyle/>
        <a:p>
          <a:endParaRPr lang="en-US"/>
        </a:p>
      </dgm:t>
    </dgm:pt>
    <dgm:pt modelId="{3D9CCD1D-687A-46DE-B536-1980E748661E}">
      <dgm:prSet/>
      <dgm:spPr/>
      <dgm:t>
        <a:bodyPr/>
        <a:lstStyle/>
        <a:p>
          <a:r>
            <a:rPr lang="en-US" dirty="0"/>
            <a:t>2.</a:t>
          </a:r>
        </a:p>
      </dgm:t>
    </dgm:pt>
    <dgm:pt modelId="{CE456E21-1CC3-41AB-BBB2-1B4F8EBCAFFE}" type="parTrans" cxnId="{7BACE1C0-8D5F-4B9B-928F-437BAA9F5B91}">
      <dgm:prSet/>
      <dgm:spPr/>
      <dgm:t>
        <a:bodyPr/>
        <a:lstStyle/>
        <a:p>
          <a:endParaRPr lang="en-US"/>
        </a:p>
      </dgm:t>
    </dgm:pt>
    <dgm:pt modelId="{F660AC68-A1E3-4B91-8ADA-DB6DA843C7CD}" type="sibTrans" cxnId="{7BACE1C0-8D5F-4B9B-928F-437BAA9F5B91}">
      <dgm:prSet/>
      <dgm:spPr/>
      <dgm:t>
        <a:bodyPr/>
        <a:lstStyle/>
        <a:p>
          <a:endParaRPr lang="en-US"/>
        </a:p>
      </dgm:t>
    </dgm:pt>
    <dgm:pt modelId="{5761510E-A99B-4CB8-AA0C-902562DACC48}">
      <dgm:prSet custT="1"/>
      <dgm:spPr/>
      <dgm:t>
        <a:bodyPr/>
        <a:lstStyle/>
        <a:p>
          <a:r>
            <a:rPr lang="en-US" sz="2000" dirty="0"/>
            <a:t>Conduct a fearless self-inventory for bias </a:t>
          </a:r>
        </a:p>
      </dgm:t>
    </dgm:pt>
    <dgm:pt modelId="{60E87D41-C522-464B-B666-BF447D237A76}" type="parTrans" cxnId="{0ADAE729-AD74-4090-967A-D0BF761FF54E}">
      <dgm:prSet/>
      <dgm:spPr/>
      <dgm:t>
        <a:bodyPr/>
        <a:lstStyle/>
        <a:p>
          <a:endParaRPr lang="en-US"/>
        </a:p>
      </dgm:t>
    </dgm:pt>
    <dgm:pt modelId="{B5F6429E-7B2E-4187-A5A4-FBB8CF58DC76}" type="sibTrans" cxnId="{0ADAE729-AD74-4090-967A-D0BF761FF54E}">
      <dgm:prSet/>
      <dgm:spPr/>
      <dgm:t>
        <a:bodyPr/>
        <a:lstStyle/>
        <a:p>
          <a:endParaRPr lang="en-US"/>
        </a:p>
      </dgm:t>
    </dgm:pt>
    <dgm:pt modelId="{4CEF1129-D1E3-4B09-AD74-2D6F805080F7}">
      <dgm:prSet custT="1"/>
      <dgm:spPr/>
      <dgm:t>
        <a:bodyPr/>
        <a:lstStyle/>
        <a:p>
          <a:r>
            <a:rPr lang="en-US" sz="1600" dirty="0"/>
            <a:t>(aka “common sense”)</a:t>
          </a:r>
        </a:p>
      </dgm:t>
    </dgm:pt>
    <dgm:pt modelId="{E2FEB7A7-B0B5-4DC9-81B2-3A360D4821E5}" type="parTrans" cxnId="{DE07375C-264F-4F3A-A472-57DF7967F06B}">
      <dgm:prSet/>
      <dgm:spPr/>
      <dgm:t>
        <a:bodyPr/>
        <a:lstStyle/>
        <a:p>
          <a:endParaRPr lang="en-US"/>
        </a:p>
      </dgm:t>
    </dgm:pt>
    <dgm:pt modelId="{64B080FB-4F09-4F1E-A183-18158C91319D}" type="sibTrans" cxnId="{DE07375C-264F-4F3A-A472-57DF7967F06B}">
      <dgm:prSet/>
      <dgm:spPr/>
      <dgm:t>
        <a:bodyPr/>
        <a:lstStyle/>
        <a:p>
          <a:endParaRPr lang="en-US"/>
        </a:p>
      </dgm:t>
    </dgm:pt>
    <dgm:pt modelId="{6DDB68B2-4197-4020-B71F-CD5E0EBF306A}">
      <dgm:prSet/>
      <dgm:spPr/>
      <dgm:t>
        <a:bodyPr/>
        <a:lstStyle/>
        <a:p>
          <a:r>
            <a:rPr lang="en-US" dirty="0"/>
            <a:t>3.</a:t>
          </a:r>
        </a:p>
      </dgm:t>
    </dgm:pt>
    <dgm:pt modelId="{1AE6EA77-642D-42E0-9F9E-F87DF0FEE75C}" type="parTrans" cxnId="{88B004FA-8975-4570-B0E4-3F83FCB94DCF}">
      <dgm:prSet/>
      <dgm:spPr/>
      <dgm:t>
        <a:bodyPr/>
        <a:lstStyle/>
        <a:p>
          <a:endParaRPr lang="en-US"/>
        </a:p>
      </dgm:t>
    </dgm:pt>
    <dgm:pt modelId="{CF892F2F-8588-4707-BCEC-0EC5CC0266EC}" type="sibTrans" cxnId="{88B004FA-8975-4570-B0E4-3F83FCB94DCF}">
      <dgm:prSet/>
      <dgm:spPr/>
      <dgm:t>
        <a:bodyPr/>
        <a:lstStyle/>
        <a:p>
          <a:endParaRPr lang="en-US"/>
        </a:p>
      </dgm:t>
    </dgm:pt>
    <dgm:pt modelId="{AFBC6046-FDA2-4FC0-9C19-FC8CC4078E05}">
      <dgm:prSet custT="1"/>
      <dgm:spPr/>
      <dgm:t>
        <a:bodyPr/>
        <a:lstStyle/>
        <a:p>
          <a:r>
            <a:rPr lang="en-US" sz="2000" dirty="0"/>
            <a:t>Seek to connect, build relationships, and create solutions</a:t>
          </a:r>
        </a:p>
      </dgm:t>
    </dgm:pt>
    <dgm:pt modelId="{60E43E7F-D04E-4EC0-8D13-5CCDEA591722}" type="parTrans" cxnId="{5CD7BC18-A2F3-4132-A60B-CDCA83EF0A1C}">
      <dgm:prSet/>
      <dgm:spPr/>
      <dgm:t>
        <a:bodyPr/>
        <a:lstStyle/>
        <a:p>
          <a:endParaRPr lang="en-US"/>
        </a:p>
      </dgm:t>
    </dgm:pt>
    <dgm:pt modelId="{33038378-AB97-4DA0-9789-0E33B7659CD9}" type="sibTrans" cxnId="{5CD7BC18-A2F3-4132-A60B-CDCA83EF0A1C}">
      <dgm:prSet/>
      <dgm:spPr/>
      <dgm:t>
        <a:bodyPr/>
        <a:lstStyle/>
        <a:p>
          <a:endParaRPr lang="en-US"/>
        </a:p>
      </dgm:t>
    </dgm:pt>
    <dgm:pt modelId="{B3599545-2EFF-4DB1-ABF4-FA6507FA104B}">
      <dgm:prSet/>
      <dgm:spPr/>
      <dgm:t>
        <a:bodyPr/>
        <a:lstStyle/>
        <a:p>
          <a:r>
            <a:rPr lang="en-US" dirty="0"/>
            <a:t>4.</a:t>
          </a:r>
        </a:p>
      </dgm:t>
    </dgm:pt>
    <dgm:pt modelId="{56EC4E54-F446-43DB-8620-9BEE359DC794}" type="parTrans" cxnId="{C9241280-2A9D-4E09-B4B5-4C99DB261F8A}">
      <dgm:prSet/>
      <dgm:spPr/>
      <dgm:t>
        <a:bodyPr/>
        <a:lstStyle/>
        <a:p>
          <a:endParaRPr lang="en-US"/>
        </a:p>
      </dgm:t>
    </dgm:pt>
    <dgm:pt modelId="{BEE57878-DEE7-4557-BDBD-91E17152745B}" type="sibTrans" cxnId="{C9241280-2A9D-4E09-B4B5-4C99DB261F8A}">
      <dgm:prSet/>
      <dgm:spPr/>
      <dgm:t>
        <a:bodyPr/>
        <a:lstStyle/>
        <a:p>
          <a:endParaRPr lang="en-US"/>
        </a:p>
      </dgm:t>
    </dgm:pt>
    <dgm:pt modelId="{4F0A89EB-5B06-4B17-9527-BB4BDDE1EBB5}">
      <dgm:prSet custT="1"/>
      <dgm:spPr/>
      <dgm:t>
        <a:bodyPr/>
        <a:lstStyle/>
        <a:p>
          <a:r>
            <a:rPr lang="en-US" sz="2400" dirty="0"/>
            <a:t>Get comfortable being uncomfortable</a:t>
          </a:r>
        </a:p>
      </dgm:t>
    </dgm:pt>
    <dgm:pt modelId="{CB4934C7-C205-4E02-880D-AF15E6DE98D3}" type="parTrans" cxnId="{1D9D7B50-70FA-4DD1-810B-12C04BAF709F}">
      <dgm:prSet/>
      <dgm:spPr/>
      <dgm:t>
        <a:bodyPr/>
        <a:lstStyle/>
        <a:p>
          <a:endParaRPr lang="en-US"/>
        </a:p>
      </dgm:t>
    </dgm:pt>
    <dgm:pt modelId="{686B1826-7710-4132-9045-E8FE8F59DE00}" type="sibTrans" cxnId="{1D9D7B50-70FA-4DD1-810B-12C04BAF709F}">
      <dgm:prSet/>
      <dgm:spPr/>
      <dgm:t>
        <a:bodyPr/>
        <a:lstStyle/>
        <a:p>
          <a:endParaRPr lang="en-US"/>
        </a:p>
      </dgm:t>
    </dgm:pt>
    <dgm:pt modelId="{FE09A181-442A-4FEF-9478-0ACDC60C25D8}" type="pres">
      <dgm:prSet presAssocID="{3C6929E8-C229-488E-B2E5-7CCA7C436B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F2A3D-2477-4DF2-8D4C-FAF2877CBA16}" type="pres">
      <dgm:prSet presAssocID="{92EB4483-A6F2-419A-A22E-2AD87809E679}" presName="linNode" presStyleCnt="0"/>
      <dgm:spPr/>
    </dgm:pt>
    <dgm:pt modelId="{E035084C-7930-49FC-B686-395D05A540DE}" type="pres">
      <dgm:prSet presAssocID="{92EB4483-A6F2-419A-A22E-2AD87809E679}" presName="parentText" presStyleLbl="solidFgAcc1" presStyleIdx="0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BCAA9FC2-92F5-4369-A17F-4F50F61EC70E}" type="pres">
      <dgm:prSet presAssocID="{92EB4483-A6F2-419A-A22E-2AD87809E679}" presName="descendantText" presStyleLbl="alignNode1" presStyleIdx="0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D42F9CA-DABE-4A4F-B39E-6A74C3E66C18}" type="pres">
      <dgm:prSet presAssocID="{AF00E7A8-EDAF-45A5-BF74-716FAD22A32B}" presName="sp" presStyleCnt="0"/>
      <dgm:spPr/>
    </dgm:pt>
    <dgm:pt modelId="{EDA23736-ED34-45EB-913B-EC0607186B00}" type="pres">
      <dgm:prSet presAssocID="{3D9CCD1D-687A-46DE-B536-1980E748661E}" presName="linNode" presStyleCnt="0"/>
      <dgm:spPr/>
    </dgm:pt>
    <dgm:pt modelId="{6E1F4691-8833-45E2-A2EF-026CCB77F9AD}" type="pres">
      <dgm:prSet presAssocID="{3D9CCD1D-687A-46DE-B536-1980E748661E}" presName="parentText" presStyleLbl="solidFgAcc1" presStyleIdx="1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CDE25929-6963-43EA-8B29-EA814595C9D4}" type="pres">
      <dgm:prSet presAssocID="{3D9CCD1D-687A-46DE-B536-1980E748661E}" presName="descendantText" presStyleLbl="alignNode1" presStyleIdx="1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B471D005-C01F-4DBB-8D58-AC6257151E0A}" type="pres">
      <dgm:prSet presAssocID="{F660AC68-A1E3-4B91-8ADA-DB6DA843C7CD}" presName="sp" presStyleCnt="0"/>
      <dgm:spPr/>
    </dgm:pt>
    <dgm:pt modelId="{FF0DC6BF-9B14-41D3-92DC-AC0FB18AEF7D}" type="pres">
      <dgm:prSet presAssocID="{6DDB68B2-4197-4020-B71F-CD5E0EBF306A}" presName="linNode" presStyleCnt="0"/>
      <dgm:spPr/>
    </dgm:pt>
    <dgm:pt modelId="{8F8A364B-72EB-4F81-890B-CA34E28BD2B8}" type="pres">
      <dgm:prSet presAssocID="{6DDB68B2-4197-4020-B71F-CD5E0EBF306A}" presName="parentText" presStyleLbl="solidFgAcc1" presStyleIdx="2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B4A7C921-A2B4-4AC8-BCB0-D7F14A45938B}" type="pres">
      <dgm:prSet presAssocID="{6DDB68B2-4197-4020-B71F-CD5E0EBF306A}" presName="descendantText" presStyleLbl="alignNode1" presStyleIdx="2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  <dgm:pt modelId="{0C273A7D-6890-42F2-8E4B-91954F8A5F6C}" type="pres">
      <dgm:prSet presAssocID="{CF892F2F-8588-4707-BCEC-0EC5CC0266EC}" presName="sp" presStyleCnt="0"/>
      <dgm:spPr/>
    </dgm:pt>
    <dgm:pt modelId="{0626D659-B05B-405D-8F4C-75EDE955FC93}" type="pres">
      <dgm:prSet presAssocID="{B3599545-2EFF-4DB1-ABF4-FA6507FA104B}" presName="linNode" presStyleCnt="0"/>
      <dgm:spPr/>
    </dgm:pt>
    <dgm:pt modelId="{B6D77146-0AEE-4E4F-B2F3-7876B210B793}" type="pres">
      <dgm:prSet presAssocID="{B3599545-2EFF-4DB1-ABF4-FA6507FA104B}" presName="parentText" presStyleLbl="solidFgAcc1" presStyleIdx="3" presStyleCnt="4">
        <dgm:presLayoutVars>
          <dgm:chMax val="1"/>
          <dgm:bulletEnabled/>
        </dgm:presLayoutVars>
      </dgm:prSet>
      <dgm:spPr/>
      <dgm:t>
        <a:bodyPr/>
        <a:lstStyle/>
        <a:p>
          <a:endParaRPr lang="en-US"/>
        </a:p>
      </dgm:t>
    </dgm:pt>
    <dgm:pt modelId="{121583F6-481C-4C10-B29A-FBB183479960}" type="pres">
      <dgm:prSet presAssocID="{B3599545-2EFF-4DB1-ABF4-FA6507FA104B}" presName="descendantText" presStyleLbl="alignNode1" presStyleIdx="3" presStyleCnt="4">
        <dgm:presLayoutVars>
          <dgm:bulletEnabled/>
        </dgm:presLayoutVars>
      </dgm:prSet>
      <dgm:spPr/>
      <dgm:t>
        <a:bodyPr/>
        <a:lstStyle/>
        <a:p>
          <a:endParaRPr lang="en-US"/>
        </a:p>
      </dgm:t>
    </dgm:pt>
  </dgm:ptLst>
  <dgm:cxnLst>
    <dgm:cxn modelId="{26C56798-8493-4856-B4A9-3F5547FFCE01}" type="presOf" srcId="{B3599545-2EFF-4DB1-ABF4-FA6507FA104B}" destId="{B6D77146-0AEE-4E4F-B2F3-7876B210B793}" srcOrd="0" destOrd="0" presId="urn:microsoft.com/office/officeart/2016/7/layout/VerticalHollowActionList"/>
    <dgm:cxn modelId="{C9241280-2A9D-4E09-B4B5-4C99DB261F8A}" srcId="{3C6929E8-C229-488E-B2E5-7CCA7C436BB4}" destId="{B3599545-2EFF-4DB1-ABF4-FA6507FA104B}" srcOrd="3" destOrd="0" parTransId="{56EC4E54-F446-43DB-8620-9BEE359DC794}" sibTransId="{BEE57878-DEE7-4557-BDBD-91E17152745B}"/>
    <dgm:cxn modelId="{7BACE1C0-8D5F-4B9B-928F-437BAA9F5B91}" srcId="{3C6929E8-C229-488E-B2E5-7CCA7C436BB4}" destId="{3D9CCD1D-687A-46DE-B536-1980E748661E}" srcOrd="1" destOrd="0" parTransId="{CE456E21-1CC3-41AB-BBB2-1B4F8EBCAFFE}" sibTransId="{F660AC68-A1E3-4B91-8ADA-DB6DA843C7CD}"/>
    <dgm:cxn modelId="{FF7DEE84-31F6-4ABF-B077-BDB55506E0BD}" type="presOf" srcId="{AFBC6046-FDA2-4FC0-9C19-FC8CC4078E05}" destId="{B4A7C921-A2B4-4AC8-BCB0-D7F14A45938B}" srcOrd="0" destOrd="0" presId="urn:microsoft.com/office/officeart/2016/7/layout/VerticalHollowActionList"/>
    <dgm:cxn modelId="{0B200312-C812-4DE8-A0B8-B352DD9ED170}" type="presOf" srcId="{3D9CCD1D-687A-46DE-B536-1980E748661E}" destId="{6E1F4691-8833-45E2-A2EF-026CCB77F9AD}" srcOrd="0" destOrd="0" presId="urn:microsoft.com/office/officeart/2016/7/layout/VerticalHollowActionList"/>
    <dgm:cxn modelId="{52B5C67A-770F-4E4D-8EAF-372710AA174B}" type="presOf" srcId="{E244E486-3DB8-480D-80E3-DE7853A777EE}" destId="{BCAA9FC2-92F5-4369-A17F-4F50F61EC70E}" srcOrd="0" destOrd="1" presId="urn:microsoft.com/office/officeart/2016/7/layout/VerticalHollowActionList"/>
    <dgm:cxn modelId="{DAB628A1-BDE3-4EEC-A12D-507040AFD56C}" type="presOf" srcId="{92EB4483-A6F2-419A-A22E-2AD87809E679}" destId="{E035084C-7930-49FC-B686-395D05A540DE}" srcOrd="0" destOrd="0" presId="urn:microsoft.com/office/officeart/2016/7/layout/VerticalHollowActionList"/>
    <dgm:cxn modelId="{1D9D7B50-70FA-4DD1-810B-12C04BAF709F}" srcId="{B3599545-2EFF-4DB1-ABF4-FA6507FA104B}" destId="{4F0A89EB-5B06-4B17-9527-BB4BDDE1EBB5}" srcOrd="0" destOrd="0" parTransId="{CB4934C7-C205-4E02-880D-AF15E6DE98D3}" sibTransId="{686B1826-7710-4132-9045-E8FE8F59DE00}"/>
    <dgm:cxn modelId="{1E22BC72-BDDD-4D52-AB74-E6DFD89AE15A}" type="presOf" srcId="{4CEF1129-D1E3-4B09-AD74-2D6F805080F7}" destId="{CDE25929-6963-43EA-8B29-EA814595C9D4}" srcOrd="0" destOrd="1" presId="urn:microsoft.com/office/officeart/2016/7/layout/VerticalHollowActionList"/>
    <dgm:cxn modelId="{F0678DDC-AC41-465F-A255-17FAFCC04A0B}" type="presOf" srcId="{6DDB68B2-4197-4020-B71F-CD5E0EBF306A}" destId="{8F8A364B-72EB-4F81-890B-CA34E28BD2B8}" srcOrd="0" destOrd="0" presId="urn:microsoft.com/office/officeart/2016/7/layout/VerticalHollowActionList"/>
    <dgm:cxn modelId="{1E4087C0-142E-45D4-91CA-2FCB00565CA0}" type="presOf" srcId="{2C490910-E973-4F35-B1CF-28AB4EFBD8AD}" destId="{BCAA9FC2-92F5-4369-A17F-4F50F61EC70E}" srcOrd="0" destOrd="0" presId="urn:microsoft.com/office/officeart/2016/7/layout/VerticalHollowActionList"/>
    <dgm:cxn modelId="{8FF9F7EC-2E71-45FB-AB33-CA3248D2D0D9}" type="presOf" srcId="{4F0A89EB-5B06-4B17-9527-BB4BDDE1EBB5}" destId="{121583F6-481C-4C10-B29A-FBB183479960}" srcOrd="0" destOrd="0" presId="urn:microsoft.com/office/officeart/2016/7/layout/VerticalHollowActionList"/>
    <dgm:cxn modelId="{671DEC82-E8DD-480B-A260-D7FAA57FA05C}" srcId="{92EB4483-A6F2-419A-A22E-2AD87809E679}" destId="{2C490910-E973-4F35-B1CF-28AB4EFBD8AD}" srcOrd="0" destOrd="0" parTransId="{B36C85C4-3E57-4D02-9083-50E971C1A035}" sibTransId="{0FFB69A9-FA9B-4672-BBB9-0A3520ACD6B5}"/>
    <dgm:cxn modelId="{0ADAE729-AD74-4090-967A-D0BF761FF54E}" srcId="{3D9CCD1D-687A-46DE-B536-1980E748661E}" destId="{5761510E-A99B-4CB8-AA0C-902562DACC48}" srcOrd="0" destOrd="0" parTransId="{60E87D41-C522-464B-B666-BF447D237A76}" sibTransId="{B5F6429E-7B2E-4187-A5A4-FBB8CF58DC76}"/>
    <dgm:cxn modelId="{AD11B3C4-6824-449D-8A81-32830CCBB6F7}" type="presOf" srcId="{5761510E-A99B-4CB8-AA0C-902562DACC48}" destId="{CDE25929-6963-43EA-8B29-EA814595C9D4}" srcOrd="0" destOrd="0" presId="urn:microsoft.com/office/officeart/2016/7/layout/VerticalHollowActionList"/>
    <dgm:cxn modelId="{B5BC3914-F082-4B46-B76A-F269493CE3A1}" srcId="{2C490910-E973-4F35-B1CF-28AB4EFBD8AD}" destId="{E244E486-3DB8-480D-80E3-DE7853A777EE}" srcOrd="0" destOrd="0" parTransId="{A8842120-AC5C-4F4A-94C9-E1983FA55544}" sibTransId="{7BA9AA0E-9404-4483-8F88-9D30AF5AC07E}"/>
    <dgm:cxn modelId="{B95E5334-65DE-4F02-BD96-077D31662A47}" srcId="{3C6929E8-C229-488E-B2E5-7CCA7C436BB4}" destId="{92EB4483-A6F2-419A-A22E-2AD87809E679}" srcOrd="0" destOrd="0" parTransId="{9CEEE482-6D5C-4E51-B205-E65CCAB81369}" sibTransId="{AF00E7A8-EDAF-45A5-BF74-716FAD22A32B}"/>
    <dgm:cxn modelId="{5CD7BC18-A2F3-4132-A60B-CDCA83EF0A1C}" srcId="{6DDB68B2-4197-4020-B71F-CD5E0EBF306A}" destId="{AFBC6046-FDA2-4FC0-9C19-FC8CC4078E05}" srcOrd="0" destOrd="0" parTransId="{60E43E7F-D04E-4EC0-8D13-5CCDEA591722}" sibTransId="{33038378-AB97-4DA0-9789-0E33B7659CD9}"/>
    <dgm:cxn modelId="{88B004FA-8975-4570-B0E4-3F83FCB94DCF}" srcId="{3C6929E8-C229-488E-B2E5-7CCA7C436BB4}" destId="{6DDB68B2-4197-4020-B71F-CD5E0EBF306A}" srcOrd="2" destOrd="0" parTransId="{1AE6EA77-642D-42E0-9F9E-F87DF0FEE75C}" sibTransId="{CF892F2F-8588-4707-BCEC-0EC5CC0266EC}"/>
    <dgm:cxn modelId="{8ADB008B-59DA-48DA-B0C0-7F200A2D08F6}" type="presOf" srcId="{3C6929E8-C229-488E-B2E5-7CCA7C436BB4}" destId="{FE09A181-442A-4FEF-9478-0ACDC60C25D8}" srcOrd="0" destOrd="0" presId="urn:microsoft.com/office/officeart/2016/7/layout/VerticalHollowActionList"/>
    <dgm:cxn modelId="{DE07375C-264F-4F3A-A472-57DF7967F06B}" srcId="{5761510E-A99B-4CB8-AA0C-902562DACC48}" destId="{4CEF1129-D1E3-4B09-AD74-2D6F805080F7}" srcOrd="0" destOrd="0" parTransId="{E2FEB7A7-B0B5-4DC9-81B2-3A360D4821E5}" sibTransId="{64B080FB-4F09-4F1E-A183-18158C91319D}"/>
    <dgm:cxn modelId="{65C1AAAD-411D-462C-A4E0-99D3FFC66996}" type="presParOf" srcId="{FE09A181-442A-4FEF-9478-0ACDC60C25D8}" destId="{944F2A3D-2477-4DF2-8D4C-FAF2877CBA16}" srcOrd="0" destOrd="0" presId="urn:microsoft.com/office/officeart/2016/7/layout/VerticalHollowActionList"/>
    <dgm:cxn modelId="{CA65CF07-C696-4F18-9B72-656E87A66C6C}" type="presParOf" srcId="{944F2A3D-2477-4DF2-8D4C-FAF2877CBA16}" destId="{E035084C-7930-49FC-B686-395D05A540DE}" srcOrd="0" destOrd="0" presId="urn:microsoft.com/office/officeart/2016/7/layout/VerticalHollowActionList"/>
    <dgm:cxn modelId="{1AE4BD97-98E3-4BD8-8DC1-797833B1AF99}" type="presParOf" srcId="{944F2A3D-2477-4DF2-8D4C-FAF2877CBA16}" destId="{BCAA9FC2-92F5-4369-A17F-4F50F61EC70E}" srcOrd="1" destOrd="0" presId="urn:microsoft.com/office/officeart/2016/7/layout/VerticalHollowActionList"/>
    <dgm:cxn modelId="{3D724C55-D889-4762-9E0F-DDBB38B24A1A}" type="presParOf" srcId="{FE09A181-442A-4FEF-9478-0ACDC60C25D8}" destId="{BD42F9CA-DABE-4A4F-B39E-6A74C3E66C18}" srcOrd="1" destOrd="0" presId="urn:microsoft.com/office/officeart/2016/7/layout/VerticalHollowActionList"/>
    <dgm:cxn modelId="{A2CB8481-1D61-4BDD-B111-6503B64C3D40}" type="presParOf" srcId="{FE09A181-442A-4FEF-9478-0ACDC60C25D8}" destId="{EDA23736-ED34-45EB-913B-EC0607186B00}" srcOrd="2" destOrd="0" presId="urn:microsoft.com/office/officeart/2016/7/layout/VerticalHollowActionList"/>
    <dgm:cxn modelId="{452A8BC5-9005-46FA-8421-55F2EF7AE3B3}" type="presParOf" srcId="{EDA23736-ED34-45EB-913B-EC0607186B00}" destId="{6E1F4691-8833-45E2-A2EF-026CCB77F9AD}" srcOrd="0" destOrd="0" presId="urn:microsoft.com/office/officeart/2016/7/layout/VerticalHollowActionList"/>
    <dgm:cxn modelId="{FA9E2ACB-24E4-473D-90EF-97A209B6D716}" type="presParOf" srcId="{EDA23736-ED34-45EB-913B-EC0607186B00}" destId="{CDE25929-6963-43EA-8B29-EA814595C9D4}" srcOrd="1" destOrd="0" presId="urn:microsoft.com/office/officeart/2016/7/layout/VerticalHollowActionList"/>
    <dgm:cxn modelId="{27867099-7C31-4578-B93D-D87E7AD5B591}" type="presParOf" srcId="{FE09A181-442A-4FEF-9478-0ACDC60C25D8}" destId="{B471D005-C01F-4DBB-8D58-AC6257151E0A}" srcOrd="3" destOrd="0" presId="urn:microsoft.com/office/officeart/2016/7/layout/VerticalHollowActionList"/>
    <dgm:cxn modelId="{B439BA5B-204E-4F31-A3F4-7988FFE621BF}" type="presParOf" srcId="{FE09A181-442A-4FEF-9478-0ACDC60C25D8}" destId="{FF0DC6BF-9B14-41D3-92DC-AC0FB18AEF7D}" srcOrd="4" destOrd="0" presId="urn:microsoft.com/office/officeart/2016/7/layout/VerticalHollowActionList"/>
    <dgm:cxn modelId="{9B019540-3CE1-4594-9C82-2C09C7D56D8C}" type="presParOf" srcId="{FF0DC6BF-9B14-41D3-92DC-AC0FB18AEF7D}" destId="{8F8A364B-72EB-4F81-890B-CA34E28BD2B8}" srcOrd="0" destOrd="0" presId="urn:microsoft.com/office/officeart/2016/7/layout/VerticalHollowActionList"/>
    <dgm:cxn modelId="{DAAA232C-282B-4515-8D30-E7DBCDC54E03}" type="presParOf" srcId="{FF0DC6BF-9B14-41D3-92DC-AC0FB18AEF7D}" destId="{B4A7C921-A2B4-4AC8-BCB0-D7F14A45938B}" srcOrd="1" destOrd="0" presId="urn:microsoft.com/office/officeart/2016/7/layout/VerticalHollowActionList"/>
    <dgm:cxn modelId="{E67C6C90-AC9D-4BBD-A33B-4689D1B243A1}" type="presParOf" srcId="{FE09A181-442A-4FEF-9478-0ACDC60C25D8}" destId="{0C273A7D-6890-42F2-8E4B-91954F8A5F6C}" srcOrd="5" destOrd="0" presId="urn:microsoft.com/office/officeart/2016/7/layout/VerticalHollowActionList"/>
    <dgm:cxn modelId="{C7A18770-8E51-4130-8125-7BDCB654D95D}" type="presParOf" srcId="{FE09A181-442A-4FEF-9478-0ACDC60C25D8}" destId="{0626D659-B05B-405D-8F4C-75EDE955FC93}" srcOrd="6" destOrd="0" presId="urn:microsoft.com/office/officeart/2016/7/layout/VerticalHollowActionList"/>
    <dgm:cxn modelId="{F1E43FF6-11B0-4442-AFB0-23F05A5E0DD3}" type="presParOf" srcId="{0626D659-B05B-405D-8F4C-75EDE955FC93}" destId="{B6D77146-0AEE-4E4F-B2F3-7876B210B793}" srcOrd="0" destOrd="0" presId="urn:microsoft.com/office/officeart/2016/7/layout/VerticalHollowActionList"/>
    <dgm:cxn modelId="{B16D6BF1-2C3F-41A5-ABB8-D589C906B3FB}" type="presParOf" srcId="{0626D659-B05B-405D-8F4C-75EDE955FC93}" destId="{121583F6-481C-4C10-B29A-FBB183479960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BB551-44FE-46E8-A373-63E1992D3F2A}">
      <dsp:nvSpPr>
        <dsp:cNvPr id="0" name=""/>
        <dsp:cNvSpPr/>
      </dsp:nvSpPr>
      <dsp:spPr>
        <a:xfrm>
          <a:off x="0" y="560566"/>
          <a:ext cx="9604375" cy="10348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F17D82-347F-44E8-B717-AAA596DAE9F2}">
      <dsp:nvSpPr>
        <dsp:cNvPr id="0" name=""/>
        <dsp:cNvSpPr/>
      </dsp:nvSpPr>
      <dsp:spPr>
        <a:xfrm>
          <a:off x="313054" y="793416"/>
          <a:ext cx="569190" cy="56919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B4984-7E76-4CED-914D-4832F4FDEAEE}">
      <dsp:nvSpPr>
        <dsp:cNvPr id="0" name=""/>
        <dsp:cNvSpPr/>
      </dsp:nvSpPr>
      <dsp:spPr>
        <a:xfrm>
          <a:off x="1195299" y="560566"/>
          <a:ext cx="8409075" cy="103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26" tIns="109526" rIns="109526" bIns="10952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 mindset that allows us to stand in awe of our students </a:t>
          </a:r>
          <a:r>
            <a:rPr lang="en-US" sz="1800" b="1" i="1" kern="1200" dirty="0"/>
            <a:t>(or clients/customers/employees)</a:t>
          </a:r>
          <a:r>
            <a:rPr lang="en-US" sz="1800" b="1" kern="1200" dirty="0"/>
            <a:t> who face the impacts of poverty daily and choose college anyway</a:t>
          </a:r>
          <a:endParaRPr lang="en-US" sz="1800" kern="1200" dirty="0"/>
        </a:p>
      </dsp:txBody>
      <dsp:txXfrm>
        <a:off x="1195299" y="560566"/>
        <a:ext cx="8409075" cy="1034891"/>
      </dsp:txXfrm>
    </dsp:sp>
    <dsp:sp modelId="{DCB866DD-D326-4190-BFC2-C962EE9F5597}">
      <dsp:nvSpPr>
        <dsp:cNvPr id="0" name=""/>
        <dsp:cNvSpPr/>
      </dsp:nvSpPr>
      <dsp:spPr>
        <a:xfrm>
          <a:off x="0" y="1854180"/>
          <a:ext cx="9604375" cy="10348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2FEC7-CA7D-42F8-A767-1B3211F4C10C}">
      <dsp:nvSpPr>
        <dsp:cNvPr id="0" name=""/>
        <dsp:cNvSpPr/>
      </dsp:nvSpPr>
      <dsp:spPr>
        <a:xfrm>
          <a:off x="313054" y="2087030"/>
          <a:ext cx="569190" cy="56919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0F0DB-7C12-490D-8BB7-577BC5C8C057}">
      <dsp:nvSpPr>
        <dsp:cNvPr id="0" name=""/>
        <dsp:cNvSpPr/>
      </dsp:nvSpPr>
      <dsp:spPr>
        <a:xfrm>
          <a:off x="1195299" y="1854180"/>
          <a:ext cx="8409075" cy="103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26" tIns="109526" rIns="109526" bIns="10952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 form of first choice service acknowledging the audacious courage it takes to pursue education </a:t>
          </a:r>
          <a:r>
            <a:rPr lang="en-US" sz="1800" b="1" i="1" kern="1200" dirty="0"/>
            <a:t>(or employment)</a:t>
          </a:r>
          <a:r>
            <a:rPr lang="en-US" sz="1800" b="1" kern="1200" dirty="0"/>
            <a:t> when even your basic needs are tenuous</a:t>
          </a:r>
          <a:endParaRPr lang="en-US" sz="1800" kern="1200" dirty="0"/>
        </a:p>
      </dsp:txBody>
      <dsp:txXfrm>
        <a:off x="1195299" y="1854180"/>
        <a:ext cx="8409075" cy="10348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72FF1-A081-4FEF-9938-140BE44FED62}">
      <dsp:nvSpPr>
        <dsp:cNvPr id="0" name=""/>
        <dsp:cNvSpPr/>
      </dsp:nvSpPr>
      <dsp:spPr>
        <a:xfrm>
          <a:off x="0" y="560566"/>
          <a:ext cx="9604375" cy="10348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31975B-ABE2-444E-AF60-02B13C9DDD92}">
      <dsp:nvSpPr>
        <dsp:cNvPr id="0" name=""/>
        <dsp:cNvSpPr/>
      </dsp:nvSpPr>
      <dsp:spPr>
        <a:xfrm>
          <a:off x="313054" y="793416"/>
          <a:ext cx="569190" cy="569190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DB86F-6D8B-42E9-945A-6CFE9DE816C0}">
      <dsp:nvSpPr>
        <dsp:cNvPr id="0" name=""/>
        <dsp:cNvSpPr/>
      </dsp:nvSpPr>
      <dsp:spPr>
        <a:xfrm>
          <a:off x="1195299" y="560566"/>
          <a:ext cx="8409075" cy="103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26" tIns="109526" rIns="109526" bIns="10952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A commitment to reducing barriers for students </a:t>
          </a:r>
          <a:r>
            <a:rPr lang="en-US" sz="1800" b="1" i="1" kern="1200" dirty="0"/>
            <a:t>(or clients/customers/employees)</a:t>
          </a:r>
          <a:r>
            <a:rPr lang="en-US" sz="1800" b="1" kern="1200" dirty="0"/>
            <a:t>, so they may use their education </a:t>
          </a:r>
          <a:r>
            <a:rPr lang="en-US" sz="1800" b="1" i="1" kern="1200" dirty="0"/>
            <a:t>(or other opportunity_</a:t>
          </a:r>
          <a:r>
            <a:rPr lang="en-US" sz="1800" b="1" kern="1200" dirty="0"/>
            <a:t> to change their economic reality</a:t>
          </a:r>
          <a:endParaRPr lang="en-US" sz="1800" kern="1200" dirty="0"/>
        </a:p>
      </dsp:txBody>
      <dsp:txXfrm>
        <a:off x="1195299" y="560566"/>
        <a:ext cx="8409075" cy="1034891"/>
      </dsp:txXfrm>
    </dsp:sp>
    <dsp:sp modelId="{453747EA-B23E-4316-A96B-36731CD1362A}">
      <dsp:nvSpPr>
        <dsp:cNvPr id="0" name=""/>
        <dsp:cNvSpPr/>
      </dsp:nvSpPr>
      <dsp:spPr>
        <a:xfrm>
          <a:off x="0" y="1854180"/>
          <a:ext cx="9604375" cy="10348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431BAC-1CF3-4BF2-9D5B-C3A7F15F510D}">
      <dsp:nvSpPr>
        <dsp:cNvPr id="0" name=""/>
        <dsp:cNvSpPr/>
      </dsp:nvSpPr>
      <dsp:spPr>
        <a:xfrm>
          <a:off x="313054" y="2087030"/>
          <a:ext cx="569190" cy="569190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00C4E-43E7-43AC-A8D4-5DF427287AE2}">
      <dsp:nvSpPr>
        <dsp:cNvPr id="0" name=""/>
        <dsp:cNvSpPr/>
      </dsp:nvSpPr>
      <dsp:spPr>
        <a:xfrm>
          <a:off x="1195299" y="1854180"/>
          <a:ext cx="8409075" cy="1034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526" tIns="109526" rIns="109526" bIns="109526" numCol="1" spcCol="1270" anchor="ctr" anchorCtr="0">
          <a:noAutofit/>
        </a:bodyPr>
        <a:lstStyle/>
        <a:p>
          <a:pPr lvl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/>
            <a:t>An intentional choice to love the students </a:t>
          </a:r>
          <a:r>
            <a:rPr lang="en-US" sz="1800" b="1" i="1" kern="1200"/>
            <a:t>(or clients/customers/employees)</a:t>
          </a:r>
          <a:r>
            <a:rPr lang="en-US" sz="1800" b="1" kern="1200"/>
            <a:t> you have</a:t>
          </a:r>
          <a:endParaRPr lang="en-US" sz="1800" kern="1200"/>
        </a:p>
      </dsp:txBody>
      <dsp:txXfrm>
        <a:off x="1195299" y="1854180"/>
        <a:ext cx="8409075" cy="10348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AA9FC2-92F5-4369-A17F-4F50F61EC70E}">
      <dsp:nvSpPr>
        <dsp:cNvPr id="0" name=""/>
        <dsp:cNvSpPr/>
      </dsp:nvSpPr>
      <dsp:spPr>
        <a:xfrm>
          <a:off x="1920875" y="1717"/>
          <a:ext cx="7683500" cy="88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81" tIns="226035" rIns="149081" bIns="226035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Default to action, default to helping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“If you see something, do something”</a:t>
          </a:r>
        </a:p>
      </dsp:txBody>
      <dsp:txXfrm>
        <a:off x="1920875" y="1717"/>
        <a:ext cx="7683500" cy="889902"/>
      </dsp:txXfrm>
    </dsp:sp>
    <dsp:sp modelId="{E035084C-7930-49FC-B686-395D05A540DE}">
      <dsp:nvSpPr>
        <dsp:cNvPr id="0" name=""/>
        <dsp:cNvSpPr/>
      </dsp:nvSpPr>
      <dsp:spPr>
        <a:xfrm>
          <a:off x="0" y="1717"/>
          <a:ext cx="1920875" cy="88990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46" tIns="87903" rIns="101646" bIns="87903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1.</a:t>
          </a:r>
        </a:p>
      </dsp:txBody>
      <dsp:txXfrm>
        <a:off x="0" y="1717"/>
        <a:ext cx="1920875" cy="889902"/>
      </dsp:txXfrm>
    </dsp:sp>
    <dsp:sp modelId="{CDE25929-6963-43EA-8B29-EA814595C9D4}">
      <dsp:nvSpPr>
        <dsp:cNvPr id="0" name=""/>
        <dsp:cNvSpPr/>
      </dsp:nvSpPr>
      <dsp:spPr>
        <a:xfrm>
          <a:off x="1920875" y="945014"/>
          <a:ext cx="7683500" cy="88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81" tIns="226035" rIns="149081" bIns="226035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Conduct a fearless self-inventory for bias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/>
            <a:t>(aka “common sense”)</a:t>
          </a:r>
        </a:p>
      </dsp:txBody>
      <dsp:txXfrm>
        <a:off x="1920875" y="945014"/>
        <a:ext cx="7683500" cy="889902"/>
      </dsp:txXfrm>
    </dsp:sp>
    <dsp:sp modelId="{6E1F4691-8833-45E2-A2EF-026CCB77F9AD}">
      <dsp:nvSpPr>
        <dsp:cNvPr id="0" name=""/>
        <dsp:cNvSpPr/>
      </dsp:nvSpPr>
      <dsp:spPr>
        <a:xfrm>
          <a:off x="0" y="945014"/>
          <a:ext cx="1920875" cy="88990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46" tIns="87903" rIns="101646" bIns="87903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2.</a:t>
          </a:r>
        </a:p>
      </dsp:txBody>
      <dsp:txXfrm>
        <a:off x="0" y="945014"/>
        <a:ext cx="1920875" cy="889902"/>
      </dsp:txXfrm>
    </dsp:sp>
    <dsp:sp modelId="{B4A7C921-A2B4-4AC8-BCB0-D7F14A45938B}">
      <dsp:nvSpPr>
        <dsp:cNvPr id="0" name=""/>
        <dsp:cNvSpPr/>
      </dsp:nvSpPr>
      <dsp:spPr>
        <a:xfrm>
          <a:off x="1920875" y="1888310"/>
          <a:ext cx="7683500" cy="88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81" tIns="226035" rIns="149081" bIns="226035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/>
            <a:t>Seek to connect, build relationships, and create solutions</a:t>
          </a:r>
        </a:p>
      </dsp:txBody>
      <dsp:txXfrm>
        <a:off x="1920875" y="1888310"/>
        <a:ext cx="7683500" cy="889902"/>
      </dsp:txXfrm>
    </dsp:sp>
    <dsp:sp modelId="{8F8A364B-72EB-4F81-890B-CA34E28BD2B8}">
      <dsp:nvSpPr>
        <dsp:cNvPr id="0" name=""/>
        <dsp:cNvSpPr/>
      </dsp:nvSpPr>
      <dsp:spPr>
        <a:xfrm>
          <a:off x="0" y="1888310"/>
          <a:ext cx="1920875" cy="88990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46" tIns="87903" rIns="101646" bIns="87903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3.</a:t>
          </a:r>
        </a:p>
      </dsp:txBody>
      <dsp:txXfrm>
        <a:off x="0" y="1888310"/>
        <a:ext cx="1920875" cy="889902"/>
      </dsp:txXfrm>
    </dsp:sp>
    <dsp:sp modelId="{121583F6-481C-4C10-B29A-FBB183479960}">
      <dsp:nvSpPr>
        <dsp:cNvPr id="0" name=""/>
        <dsp:cNvSpPr/>
      </dsp:nvSpPr>
      <dsp:spPr>
        <a:xfrm>
          <a:off x="1920875" y="2831606"/>
          <a:ext cx="7683500" cy="889902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081" tIns="226035" rIns="149081" bIns="226035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Get comfortable being uncomfortable</a:t>
          </a:r>
        </a:p>
      </dsp:txBody>
      <dsp:txXfrm>
        <a:off x="1920875" y="2831606"/>
        <a:ext cx="7683500" cy="889902"/>
      </dsp:txXfrm>
    </dsp:sp>
    <dsp:sp modelId="{B6D77146-0AEE-4E4F-B2F3-7876B210B793}">
      <dsp:nvSpPr>
        <dsp:cNvPr id="0" name=""/>
        <dsp:cNvSpPr/>
      </dsp:nvSpPr>
      <dsp:spPr>
        <a:xfrm>
          <a:off x="0" y="2831606"/>
          <a:ext cx="1920875" cy="889902"/>
        </a:xfrm>
        <a:prstGeom prst="rect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46" tIns="87903" rIns="101646" bIns="87903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/>
            <a:t>4.</a:t>
          </a:r>
        </a:p>
      </dsp:txBody>
      <dsp:txXfrm>
        <a:off x="0" y="2831606"/>
        <a:ext cx="1920875" cy="8899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09A3A4-2464-4EB2-9B01-CE92754C28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94EEF-DDEB-4632-AAA7-2DD17B7D1F2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F658EA-E45F-4A76-B2C1-4B341547BC99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736A9B-175B-4DA6-8834-11A03082DD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E656A4-B36F-4D6F-9B92-AA02C63458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4D465-04A9-4C04-A43C-E7938B894ED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442B2DA-E9F1-49A0-9389-103E95D17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470"/>
            <a:ext cx="6858000" cy="887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65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A7FB4-6068-46D1-8A64-AD844032608F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E0465D-2A2E-440D-9F70-6BB9F89CC17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91B61D-12D1-4089-8B93-1CDF81455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956" y="570791"/>
            <a:ext cx="1932914" cy="4107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DC67CC-5D4F-4001-9144-4F87D37C78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14651"/>
            <a:ext cx="6858000" cy="8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24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64C26459-A610-40A4-91A0-D9AE817910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93" y="519796"/>
            <a:ext cx="5589214" cy="118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35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5EE32DE-0805-48CC-ACF5-C2072BD94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" y="0"/>
            <a:ext cx="1071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7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051A34A-5E9D-4534-92B6-0A57D6CD28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9" y="0"/>
            <a:ext cx="10715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8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6EED52D-6BB7-4F75-AE47-345DE4D786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01"/>
            <a:ext cx="12192000" cy="15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B3473CD-FC9D-4309-A5FA-7BCF493AB3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01"/>
            <a:ext cx="12192000" cy="15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02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8BE464FD-3126-4E01-840A-5E83D8109C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01"/>
            <a:ext cx="12192000" cy="15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596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AC5B77A6-8CF0-47C4-8A73-1111CA28EA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01"/>
            <a:ext cx="12192000" cy="15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81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3637DD8A-5506-41C9-A38F-F972A5ACA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01"/>
            <a:ext cx="12192000" cy="15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1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4E8600-4500-40DF-9FF1-0DDF50FD4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01"/>
            <a:ext cx="12192000" cy="15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1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6EA5DB1-0A74-442F-8CA4-F7499C0215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01"/>
            <a:ext cx="12192000" cy="15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566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A48767D-B18C-498F-983C-2D38D29053F1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0399-750A-4953-9169-A1ECFAA0CBF5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D23A0238-30BA-46C3-B604-55CE45379B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0001"/>
            <a:ext cx="12192000" cy="152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61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8767D-B18C-498F-983C-2D38D29053F1}" type="datetimeFigureOut">
              <a:rPr lang="en-US" smtClean="0"/>
              <a:pPr/>
              <a:t>4/5/2021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AEE0399-750A-4953-9169-A1ECFAA0CBF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987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povertyinformedpractic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D6D7F9-0F14-403C-B00A-CDB86F838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Leadership informed </a:t>
            </a:r>
            <a:r>
              <a:rPr lang="en-US" dirty="0"/>
              <a:t>by poverty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FC005-A9BE-4999-941A-F7787D471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Chad Dull</a:t>
            </a:r>
            <a:endParaRPr lang="en-US"/>
          </a:p>
          <a:p>
            <a:pPr marL="0" indent="0">
              <a:buNone/>
            </a:pPr>
            <a:r>
              <a:rPr lang="en-US" dirty="0"/>
              <a:t>Poverty Informed Consulting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1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6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0" name="Picture 18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" name="Straight Connector 20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22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24">
            <a:extLst>
              <a:ext uri="{FF2B5EF4-FFF2-40B4-BE49-F238E27FC236}">
                <a16:creationId xmlns:a16="http://schemas.microsoft.com/office/drawing/2014/main" id="{60B71149-EF12-409B-9E8F-12D4AD678E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26">
            <a:extLst>
              <a:ext uri="{FF2B5EF4-FFF2-40B4-BE49-F238E27FC236}">
                <a16:creationId xmlns:a16="http://schemas.microsoft.com/office/drawing/2014/main" id="{66C566F3-C07E-4D3A-BBEB-E92FCDC708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467" y="802298"/>
            <a:ext cx="5541503" cy="2541431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 spc="0" dirty="0"/>
              <a:t>Everything “Speaks’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47" y="481108"/>
            <a:ext cx="1868930" cy="2491907"/>
          </a:xfrm>
          <a:prstGeom prst="rect">
            <a:avLst/>
          </a:prstGeom>
        </p:spPr>
      </p:pic>
      <p:cxnSp>
        <p:nvCxnSpPr>
          <p:cNvPr id="45" name="Straight Connector 28">
            <a:extLst>
              <a:ext uri="{FF2B5EF4-FFF2-40B4-BE49-F238E27FC236}">
                <a16:creationId xmlns:a16="http://schemas.microsoft.com/office/drawing/2014/main" id="{D4628083-088A-4340-9F78-79BB3B772B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42924" y="3526496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084" y="3138582"/>
            <a:ext cx="2529854" cy="2491907"/>
          </a:xfrm>
          <a:prstGeom prst="rect">
            <a:avLst/>
          </a:prstGeom>
        </p:spPr>
      </p:pic>
      <p:pic>
        <p:nvPicPr>
          <p:cNvPr id="46" name="Picture 30">
            <a:extLst>
              <a:ext uri="{FF2B5EF4-FFF2-40B4-BE49-F238E27FC236}">
                <a16:creationId xmlns:a16="http://schemas.microsoft.com/office/drawing/2014/main" id="{219E7FDC-6797-4817-820D-2594ED9389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7" name="Straight Connector 32">
            <a:extLst>
              <a:ext uri="{FF2B5EF4-FFF2-40B4-BE49-F238E27FC236}">
                <a16:creationId xmlns:a16="http://schemas.microsoft.com/office/drawing/2014/main" id="{C9DF5848-4888-4C68-B050-02B3D1032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5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8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3" name="Picture 10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4" name="Straight Connector 12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4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6" name="Rectangle 16">
            <a:extLst>
              <a:ext uri="{FF2B5EF4-FFF2-40B4-BE49-F238E27FC236}">
                <a16:creationId xmlns:a16="http://schemas.microsoft.com/office/drawing/2014/main" id="{BD89ECFB-8421-4BB8-A23D-8B8D151F89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18">
            <a:extLst>
              <a:ext uri="{FF2B5EF4-FFF2-40B4-BE49-F238E27FC236}">
                <a16:creationId xmlns:a16="http://schemas.microsoft.com/office/drawing/2014/main" id="{44911EB7-93CE-44FF-973F-B25ECF5DF5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695" y="1474969"/>
            <a:ext cx="3026558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Everything “Speaks”</a:t>
            </a:r>
          </a:p>
        </p:txBody>
      </p:sp>
      <p:cxnSp>
        <p:nvCxnSpPr>
          <p:cNvPr id="38" name="Straight Connector 20">
            <a:extLst>
              <a:ext uri="{FF2B5EF4-FFF2-40B4-BE49-F238E27FC236}">
                <a16:creationId xmlns:a16="http://schemas.microsoft.com/office/drawing/2014/main" id="{72870A17-34CA-4FF4-8777-CE7D7B986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4009" y="3526496"/>
            <a:ext cx="302361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9" name="Group 22">
            <a:extLst>
              <a:ext uri="{FF2B5EF4-FFF2-40B4-BE49-F238E27FC236}">
                <a16:creationId xmlns:a16="http://schemas.microsoft.com/office/drawing/2014/main" id="{34B79B4F-74AA-4B58-BBD2-2C3804928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90638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E994EF0-F368-43B3-9BF0-442E33BC36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24">
              <a:extLst>
                <a:ext uri="{FF2B5EF4-FFF2-40B4-BE49-F238E27FC236}">
                  <a16:creationId xmlns:a16="http://schemas.microsoft.com/office/drawing/2014/main" id="{9B478E81-F333-452C-B354-06E13FB0B2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Rectangle 26">
            <a:extLst>
              <a:ext uri="{FF2B5EF4-FFF2-40B4-BE49-F238E27FC236}">
                <a16:creationId xmlns:a16="http://schemas.microsoft.com/office/drawing/2014/main" id="{4E4C1088-922B-4744-BB37-5D47AEA43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2130" y="977099"/>
            <a:ext cx="6597725" cy="4136205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115" y="1542580"/>
            <a:ext cx="3059596" cy="301370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9810" y="2575194"/>
            <a:ext cx="3059596" cy="948474"/>
          </a:xfrm>
          <a:prstGeom prst="rect">
            <a:avLst/>
          </a:prstGeom>
        </p:spPr>
      </p:pic>
      <p:pic>
        <p:nvPicPr>
          <p:cNvPr id="42" name="Picture 28">
            <a:extLst>
              <a:ext uri="{FF2B5EF4-FFF2-40B4-BE49-F238E27FC236}">
                <a16:creationId xmlns:a16="http://schemas.microsoft.com/office/drawing/2014/main" id="{15621CD7-6951-4B76-949B-6D851A2BE4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AD09E24-F963-4867-8AA6-3D2F8D3C8A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226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218995-FFC5-4188-AF49-0BFBABEBE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6700" dirty="0">
                <a:solidFill>
                  <a:srgbClr val="454545"/>
                </a:solidFill>
              </a:rPr>
              <a:t>If you are a poverty informed leader…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3470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A869E1-F851-4A52-92F5-77E592B76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83AD55-8296-44BD-8E14-DD2DDBC351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BF46B26-15FC-4C5A-94FA-AE9ED64B5C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12F6065-5345-44BD-B66E-5487CCD7A9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EF77632-1A0C-4B9F-829B-226E68A78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3DCFC27-6BCE-42B6-8372-070EA07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6424" y="4460798"/>
            <a:ext cx="8637073" cy="558063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The Power of Proximity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5" b="7528"/>
          <a:stretch/>
        </p:blipFill>
        <p:spPr>
          <a:xfrm>
            <a:off x="1771137" y="913063"/>
            <a:ext cx="4242437" cy="29568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060" y="1086963"/>
            <a:ext cx="4242437" cy="260909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6A4B1E0-284C-4A01-8141-A24D2B8EE0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5027185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F82046CE-87C5-4670-A404-6AB453F5A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24BAD7-5931-4CA6-BB58-0CBCFCFA6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2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2842D-8EFA-4790-9D1E-B780C05A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16" y="962902"/>
            <a:ext cx="4176384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4100"/>
              <a:t>Acknowledge the truth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002974"/>
            <a:ext cx="4960442" cy="426598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0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C17D08F-2133-44A9-B28C-CB29928FA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CC36881-E309-4C41-8B5B-203AADC15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You do what it takes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4F2C6A8-7D46-49EA-860B-0F0B020843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ED92372-F778-4E96-9E90-4E63BAF3CA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4EC089-8B60-43F4-9BF5-1F0B0E398E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C0BAC91-1725-4E5A-92CE-F5A2EB0661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952"/>
          <a:stretch/>
        </p:blipFill>
        <p:spPr>
          <a:xfrm>
            <a:off x="4618374" y="1116345"/>
            <a:ext cx="6282919" cy="386617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B61EBEC-D0CA-456C-98A6-EDA1AC9FB0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18A71EB-D327-4458-85FB-26336B2BA0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94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/>
              <a:t>Make it easy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747" y="1116345"/>
            <a:ext cx="3866172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5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0D1173B-FBCA-4F2A-AB78-7DB51EC957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08DCF8-02FA-4015-A96A-7F8A89EBC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0072" y="964769"/>
            <a:ext cx="4966432" cy="2376915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5400"/>
              <a:t>If you see something…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2EFD7EB-F887-4187-BD35-2F6584E9E0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8" y="482171"/>
            <a:ext cx="4641751" cy="5149101"/>
            <a:chOff x="7463259" y="583365"/>
            <a:chExt cx="4641750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802ABCE-86EF-458C-B776-FBEE5B3ED7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64175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F257E23-BAFF-4E5A-9DCD-5EB001A23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4001651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 r="5564" b="-4"/>
          <a:stretch/>
        </p:blipFill>
        <p:spPr>
          <a:xfrm>
            <a:off x="1271223" y="1116345"/>
            <a:ext cx="3362141" cy="38661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0890EC-EC50-46D3-879E-63EDF4D06C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0073" y="3526496"/>
            <a:ext cx="495950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971F6991-E635-48F8-9309-D5A5C1ECB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ACF2F98-1DF0-4594-9502-F2B79E79578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4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5A0160-074E-4E76-A15E-58D0A142F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A Call to Action</a:t>
            </a:r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17513BB-B25D-4438-B91C-0EFB1D2962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962106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18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erson wearing glasses&#10;&#10;Description automatically generated">
            <a:extLst>
              <a:ext uri="{FF2B5EF4-FFF2-40B4-BE49-F238E27FC236}">
                <a16:creationId xmlns:a16="http://schemas.microsoft.com/office/drawing/2014/main" id="{188B48F8-FF34-4CE6-AE02-5A2D56247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8904"/>
          <a:stretch/>
        </p:blipFill>
        <p:spPr>
          <a:xfrm>
            <a:off x="305" y="10"/>
            <a:ext cx="12191695" cy="6857990"/>
          </a:xfrm>
          <a:prstGeom prst="rect">
            <a:avLst/>
          </a:prstGeom>
          <a:noFill/>
        </p:spPr>
      </p:pic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EB85C2A-19AF-4F5D-AF68-33CB15F99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If you want to connect and grow the movement.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C958C-A8D6-4E34-8476-3D2642B1E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1800" dirty="0"/>
              <a:t>Twitter: @</a:t>
            </a:r>
            <a:r>
              <a:rPr lang="en-US" sz="1800" dirty="0" err="1"/>
              <a:t>cddull</a:t>
            </a:r>
            <a:endParaRPr lang="en-US" sz="1800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1800" dirty="0"/>
              <a:t>Facebook:@</a:t>
            </a:r>
            <a:r>
              <a:rPr lang="en-US" sz="1800" dirty="0" err="1"/>
              <a:t>povertyinformedpractice</a:t>
            </a:r>
            <a:endParaRPr lang="en-US" sz="1800" dirty="0"/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1800" dirty="0"/>
              <a:t>LinkedIn: Chad Dull</a:t>
            </a:r>
          </a:p>
          <a:p>
            <a:pPr marL="0" indent="-228600">
              <a:buFont typeface="Arial" panose="020B0604020202020204" pitchFamily="34" charset="0"/>
              <a:buChar char="•"/>
            </a:pPr>
            <a:r>
              <a:rPr lang="en-US" sz="1800" dirty="0">
                <a:hlinkClick r:id="rId4"/>
              </a:rPr>
              <a:t>www.povertyinformedpractice.com</a:t>
            </a:r>
            <a:endParaRPr lang="en-US" sz="1800" dirty="0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7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We all come from somewhere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760" y="1116345"/>
            <a:ext cx="4630146" cy="38661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30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38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08E7A6F0-5CD3-481E-B0F2-E7F99FE675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511290DF-4975-4FCD-8B8D-BBC86B8366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612" y="1138228"/>
            <a:ext cx="3793685" cy="385876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What I would like you to learn today</a:t>
            </a:r>
          </a:p>
        </p:txBody>
      </p:sp>
      <p:grpSp>
        <p:nvGrpSpPr>
          <p:cNvPr id="23" name="Group 13">
            <a:extLst>
              <a:ext uri="{FF2B5EF4-FFF2-40B4-BE49-F238E27FC236}">
                <a16:creationId xmlns:a16="http://schemas.microsoft.com/office/drawing/2014/main" id="{357CA18A-A333-4DCB-842B-76827D2ECB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100021" y="638300"/>
            <a:ext cx="6409605" cy="4858625"/>
            <a:chOff x="7807230" y="2012810"/>
            <a:chExt cx="3251252" cy="345986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E785FC3-CE7B-46F8-8C7A-EBBF001EDB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75069D9A-30C7-4159-880C-DD2BDC5100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9FE1511-6E1B-4F0E-8FF0-958527181C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9891" y="973636"/>
            <a:ext cx="5769864" cy="4187952"/>
          </a:xfrm>
          <a:prstGeom prst="rect">
            <a:avLst/>
          </a:prstGeom>
          <a:solidFill>
            <a:srgbClr val="FFFFFF"/>
          </a:solidFill>
          <a:ln w="6350">
            <a:solidFill>
              <a:srgbClr val="DFD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EE014D-16F4-4F0B-A9C2-5D72015E9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483" y="1138228"/>
            <a:ext cx="5440680" cy="385876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</a:rPr>
              <a:t>Poverty is a circumstance and a context. Poverty is not a character flaw.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25CEF6D-5E98-4B5C-A10F-7459C1EEF1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5C73161-1E4E-4E6A-91B2-E885CF8FFB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004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86" y="705239"/>
            <a:ext cx="4176511" cy="1049235"/>
          </a:xfrm>
        </p:spPr>
        <p:txBody>
          <a:bodyPr>
            <a:normAutofit/>
          </a:bodyPr>
          <a:lstStyle/>
          <a:p>
            <a:r>
              <a:rPr lang="en-US" dirty="0"/>
              <a:t>Ethics are Easy When Life is Good</a:t>
            </a:r>
          </a:p>
        </p:txBody>
      </p:sp>
      <p:sp>
        <p:nvSpPr>
          <p:cNvPr id="25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0066" y="1968773"/>
            <a:ext cx="4172212" cy="3450613"/>
          </a:xfrm>
        </p:spPr>
        <p:txBody>
          <a:bodyPr>
            <a:normAutofit/>
          </a:bodyPr>
          <a:lstStyle/>
          <a:p>
            <a:r>
              <a:rPr lang="en-US" dirty="0" err="1"/>
              <a:t>ChalleNGe</a:t>
            </a:r>
            <a:r>
              <a:rPr lang="en-US" dirty="0"/>
              <a:t> Academy</a:t>
            </a:r>
          </a:p>
          <a:p>
            <a:r>
              <a:rPr lang="en-US" i="1" dirty="0"/>
              <a:t>Les </a:t>
            </a:r>
            <a:r>
              <a:rPr lang="en-US" i="1" dirty="0" err="1"/>
              <a:t>Misérables</a:t>
            </a:r>
            <a:endParaRPr lang="en-US" i="1" dirty="0"/>
          </a:p>
          <a:p>
            <a:r>
              <a:rPr lang="en-US" dirty="0"/>
              <a:t>Greg Dull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1" y="1275798"/>
            <a:ext cx="4960442" cy="3720331"/>
          </a:xfrm>
          <a:prstGeom prst="rect">
            <a:avLst/>
          </a:prstGeom>
        </p:spPr>
      </p:pic>
      <p:pic>
        <p:nvPicPr>
          <p:cNvPr id="26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Border Picture Frame Black · Free image on Pixaba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2279" y="888274"/>
            <a:ext cx="5786910" cy="453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87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FA7AD0A-1871-4DF8-9235-F49D0513B9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6B04CFB-FAE5-47DD-9B3E-4E9BA7A89C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9301" y="1474969"/>
            <a:ext cx="2823919" cy="1868760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600" u="none" strike="noStrike" cap="all" spc="-150" normalizeH="0" baseline="0" noProof="0">
                <a:ln>
                  <a:noFill/>
                </a:ln>
                <a:uLnTx/>
                <a:uFillTx/>
                <a:latin typeface="+mj-lt"/>
                <a:ea typeface="+mj-ea"/>
                <a:cs typeface="+mj-cs"/>
              </a:rPr>
              <a:t>Mental Model for Poverty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68D41B-9286-479F-9AB7-678C8E348D7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ACF89C-CFC3-4D68-B3C4-2BEFB7BBE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3979389" y="482171"/>
            <a:chExt cx="7560115" cy="51491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B770B7D-3C5C-4682-8DF0-20783592F3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79389" y="482171"/>
              <a:ext cx="7560115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6893E11-7EC1-4EB6-A2A8-0B693F8FE57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92448" y="812507"/>
              <a:ext cx="692827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622F7FD7-8884-4FD5-95AB-0B5C6033AD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55487" y="977965"/>
            <a:ext cx="6615582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 descr="Relationships">
            <a:extLst>
              <a:ext uri="{FF2B5EF4-FFF2-40B4-BE49-F238E27FC236}">
                <a16:creationId xmlns:a16="http://schemas.microsoft.com/office/drawing/2014/main" id="{A1959F48-A810-4905-94B5-83ECDD52A817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0608" y="1116345"/>
            <a:ext cx="4878450" cy="3866172"/>
          </a:xfrm>
          <a:prstGeom prst="rect">
            <a:avLst/>
          </a:prstGeom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6EFE474-4FE0-4E8F-8F09-5ED2C9E76A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F8B8C81-54DC-4AF5-B682-3A2C70A6B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05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pc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Poverty-informed Practice Is…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9AFD471-3FBC-4CF4-ACC0-DB93B8735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439047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457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BEFDA1A-2A01-4C29-A5D0-AE6F050D07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FD20E5-30AF-47B9-9256-2E8E904CB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pc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Poverty-informed Practice Is…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79D3810-B86F-4009-84EC-DE0FEABD6F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3612A4-0B77-4479-B2AA-F17859955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8A367A-3E83-4B48-A0F7-43FBE33328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0A6D459-88F1-43BA-A2E4-CFCBB59F83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1894414"/>
              </p:ext>
            </p:extLst>
          </p:nvPr>
        </p:nvGraphicFramePr>
        <p:xfrm>
          <a:off x="1450975" y="2016125"/>
          <a:ext cx="9604375" cy="344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978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5B18DF-1A4F-456F-8E0E-8CFE4C8089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334CD9B-39EA-42AE-8A1F-0D40028F3F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title"/>
          </p:nvPr>
        </p:nvSpPr>
        <p:spPr>
          <a:xfrm>
            <a:off x="1452616" y="962902"/>
            <a:ext cx="3525640" cy="2380828"/>
          </a:xfrm>
          <a:prstGeom prst="rect">
            <a:avLst/>
          </a:prstGeo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400" dirty="0"/>
              <a:t>What are the elements of Poverty-Informed leadership?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7C3AE2A-04FA-4B67-9C14-0D990CA6A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352149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4C6E9FA-459B-47A6-93ED-A57860553C3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7C1C93F-E23C-45AE-9DA2-42554BD6CC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18F65DC-4B7C-4988-82E8-131C26140C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8E7CFEF1-65E1-4CEE-91CA-B6B73B84B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CA742D8-7814-4F8A-AEF8-1857FB21F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A97A8AE-0FD8-4602-9620-36850FD027DF}"/>
              </a:ext>
            </a:extLst>
          </p:cNvPr>
          <p:cNvPicPr/>
          <p:nvPr/>
        </p:nvPicPr>
        <p:blipFill rotWithShape="1">
          <a:blip r:embed="rId3"/>
          <a:srcRect l="20673" t="40764" r="39263" b="8495"/>
          <a:stretch/>
        </p:blipFill>
        <p:spPr bwMode="auto">
          <a:xfrm>
            <a:off x="5901934" y="959408"/>
            <a:ext cx="5208183" cy="41726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3389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977F1E1-2B6F-4BB6-899F-67D8764D8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42842D-8EFA-4790-9D1E-B780C05A7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476" y="1468464"/>
            <a:ext cx="2858835" cy="1873219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300"/>
              <a:t>I can’t let my body get used to eating…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BE4308E-D3C7-4FB9-928C-C0B7F62ECF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7560115" cy="5149101"/>
            <a:chOff x="7463258" y="583365"/>
            <a:chExt cx="7560115" cy="5181928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B033D76-5800-44B6-AFE9-EE21069351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22D6F85-FFBA-4F81-AEE5-AAA17CB7AA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3" r="-2" b="17885"/>
          <a:stretch/>
        </p:blipFill>
        <p:spPr>
          <a:xfrm>
            <a:off x="1271222" y="1116345"/>
            <a:ext cx="6282919" cy="3866172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8155E42-34DF-487F-9EE3-78A6093B3F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80960" y="3526496"/>
            <a:ext cx="284442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38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E4B1C678603F41A049F58424E6346F" ma:contentTypeVersion="7" ma:contentTypeDescription="Create a new document." ma:contentTypeScope="" ma:versionID="338e239e1437780e02d40708bf0c58b4">
  <xsd:schema xmlns:xsd="http://www.w3.org/2001/XMLSchema" xmlns:xs="http://www.w3.org/2001/XMLSchema" xmlns:p="http://schemas.microsoft.com/office/2006/metadata/properties" xmlns:ns3="989df55b-1b22-49f5-bb53-2258ce15c6cf" xmlns:ns4="94bc31c2-72c6-42fb-a5d0-c2c5d7ee6e5f" targetNamespace="http://schemas.microsoft.com/office/2006/metadata/properties" ma:root="true" ma:fieldsID="59780fa4c3a672a5bffe9b362d5b53e1" ns3:_="" ns4:_="">
    <xsd:import namespace="989df55b-1b22-49f5-bb53-2258ce15c6cf"/>
    <xsd:import namespace="94bc31c2-72c6-42fb-a5d0-c2c5d7ee6e5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9df55b-1b22-49f5-bb53-2258ce15c6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c31c2-72c6-42fb-a5d0-c2c5d7ee6e5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4DD5FD-E428-4E65-B84D-7308811A62A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D2ED1B1-D04B-415F-8F77-B83A06F17B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9df55b-1b22-49f5-bb53-2258ce15c6cf"/>
    <ds:schemaRef ds:uri="94bc31c2-72c6-42fb-a5d0-c2c5d7ee6e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586CB8-8366-4B93-BD99-9DABD9C4D8F7}">
  <ds:schemaRefs>
    <ds:schemaRef ds:uri="http://purl.org/dc/elements/1.1/"/>
    <ds:schemaRef ds:uri="http://schemas.microsoft.com/office/2006/metadata/properties"/>
    <ds:schemaRef ds:uri="94bc31c2-72c6-42fb-a5d0-c2c5d7ee6e5f"/>
    <ds:schemaRef ds:uri="989df55b-1b22-49f5-bb53-2258ce15c6cf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415</TotalTime>
  <Words>285</Words>
  <Application>Microsoft Office PowerPoint</Application>
  <PresentationFormat>Widescreen</PresentationFormat>
  <Paragraphs>46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Gill Sans MT</vt:lpstr>
      <vt:lpstr>Gallery</vt:lpstr>
      <vt:lpstr>Leadership informed by poverty</vt:lpstr>
      <vt:lpstr>We all come from somewhere</vt:lpstr>
      <vt:lpstr>What I would like you to learn today</vt:lpstr>
      <vt:lpstr>Ethics are Easy When Life is Good</vt:lpstr>
      <vt:lpstr>PowerPoint Presentation</vt:lpstr>
      <vt:lpstr>Poverty-informed Practice Is…</vt:lpstr>
      <vt:lpstr>Poverty-informed Practice Is…</vt:lpstr>
      <vt:lpstr>What are the elements of Poverty-Informed leadership? </vt:lpstr>
      <vt:lpstr>I can’t let my body get used to eating…</vt:lpstr>
      <vt:lpstr>Everything “Speaks’</vt:lpstr>
      <vt:lpstr>Everything “Speaks”</vt:lpstr>
      <vt:lpstr>If you are a poverty informed leader…</vt:lpstr>
      <vt:lpstr>The Power of Proximity</vt:lpstr>
      <vt:lpstr>Acknowledge the truth</vt:lpstr>
      <vt:lpstr>You do what it takes</vt:lpstr>
      <vt:lpstr>Make it easy</vt:lpstr>
      <vt:lpstr>If you see something…</vt:lpstr>
      <vt:lpstr>A Call to Action</vt:lpstr>
      <vt:lpstr>If you want to connect and grow the movement.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Informed Practice</dc:title>
  <dc:creator>Dull, Chad</dc:creator>
  <cp:lastModifiedBy>Chad Dull</cp:lastModifiedBy>
  <cp:revision>15</cp:revision>
  <dcterms:created xsi:type="dcterms:W3CDTF">2020-11-29T20:38:57Z</dcterms:created>
  <dcterms:modified xsi:type="dcterms:W3CDTF">2021-04-05T20:03:26Z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0x01010075E4B1C678603F41A049F58424E6346F</vt:lpwstr>
  </property>
</Properties>
</file>